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8"/>
  </p:notesMasterIdLst>
  <p:sldIdLst>
    <p:sldId id="256" r:id="rId2"/>
    <p:sldId id="327" r:id="rId3"/>
    <p:sldId id="440" r:id="rId4"/>
    <p:sldId id="442" r:id="rId5"/>
    <p:sldId id="260" r:id="rId6"/>
    <p:sldId id="259" r:id="rId7"/>
    <p:sldId id="374" r:id="rId8"/>
    <p:sldId id="376" r:id="rId9"/>
    <p:sldId id="377" r:id="rId10"/>
    <p:sldId id="378" r:id="rId11"/>
    <p:sldId id="379" r:id="rId12"/>
    <p:sldId id="446" r:id="rId13"/>
    <p:sldId id="445" r:id="rId14"/>
    <p:sldId id="380" r:id="rId15"/>
    <p:sldId id="447" r:id="rId16"/>
    <p:sldId id="375" r:id="rId17"/>
    <p:sldId id="370" r:id="rId18"/>
    <p:sldId id="381" r:id="rId19"/>
    <p:sldId id="382" r:id="rId20"/>
    <p:sldId id="384" r:id="rId21"/>
    <p:sldId id="441" r:id="rId22"/>
    <p:sldId id="444" r:id="rId23"/>
    <p:sldId id="323" r:id="rId24"/>
    <p:sldId id="399" r:id="rId25"/>
    <p:sldId id="385" r:id="rId26"/>
    <p:sldId id="389" r:id="rId27"/>
    <p:sldId id="388" r:id="rId28"/>
    <p:sldId id="432" r:id="rId29"/>
    <p:sldId id="391" r:id="rId30"/>
    <p:sldId id="406" r:id="rId31"/>
    <p:sldId id="411" r:id="rId32"/>
    <p:sldId id="409" r:id="rId33"/>
    <p:sldId id="410" r:id="rId34"/>
    <p:sldId id="407" r:id="rId35"/>
    <p:sldId id="419" r:id="rId36"/>
    <p:sldId id="398" r:id="rId37"/>
    <p:sldId id="367" r:id="rId38"/>
    <p:sldId id="368" r:id="rId39"/>
    <p:sldId id="394" r:id="rId40"/>
    <p:sldId id="392" r:id="rId41"/>
    <p:sldId id="420" r:id="rId42"/>
    <p:sldId id="397" r:id="rId43"/>
    <p:sldId id="412" r:id="rId44"/>
    <p:sldId id="396" r:id="rId45"/>
    <p:sldId id="421" r:id="rId46"/>
    <p:sldId id="400" r:id="rId47"/>
    <p:sldId id="386" r:id="rId48"/>
    <p:sldId id="390" r:id="rId49"/>
    <p:sldId id="418" r:id="rId50"/>
    <p:sldId id="413" r:id="rId51"/>
    <p:sldId id="414" r:id="rId52"/>
    <p:sldId id="422" r:id="rId53"/>
    <p:sldId id="415" r:id="rId54"/>
    <p:sldId id="439" r:id="rId55"/>
    <p:sldId id="416" r:id="rId56"/>
    <p:sldId id="423" r:id="rId57"/>
    <p:sldId id="424" r:id="rId58"/>
    <p:sldId id="431" r:id="rId59"/>
    <p:sldId id="448" r:id="rId60"/>
    <p:sldId id="417" r:id="rId61"/>
    <p:sldId id="425" r:id="rId62"/>
    <p:sldId id="426" r:id="rId63"/>
    <p:sldId id="428" r:id="rId64"/>
    <p:sldId id="427" r:id="rId65"/>
    <p:sldId id="436" r:id="rId66"/>
    <p:sldId id="429" r:id="rId67"/>
    <p:sldId id="430" r:id="rId68"/>
    <p:sldId id="437" r:id="rId69"/>
    <p:sldId id="434" r:id="rId70"/>
    <p:sldId id="433" r:id="rId71"/>
    <p:sldId id="438" r:id="rId72"/>
    <p:sldId id="449" r:id="rId73"/>
    <p:sldId id="347" r:id="rId74"/>
    <p:sldId id="340" r:id="rId75"/>
    <p:sldId id="341" r:id="rId76"/>
    <p:sldId id="278" r:id="rId77"/>
  </p:sldIdLst>
  <p:sldSz cx="9144000" cy="5143500" type="screen16x9"/>
  <p:notesSz cx="6858000" cy="9144000"/>
  <p:embeddedFontLst>
    <p:embeddedFont>
      <p:font typeface="Titillium Web" panose="02010600030101010101" charset="-122"/>
      <p:regular r:id="rId79"/>
      <p:bold r:id="rId80"/>
      <p:italic r:id="rId81"/>
      <p:boldItalic r:id="rId82"/>
    </p:embeddedFont>
    <p:embeddedFont>
      <p:font typeface="Calibri" panose="020F0502020204030204" pitchFamily="34" charset="0"/>
      <p:regular r:id="rId83"/>
      <p:bold r:id="rId84"/>
      <p:italic r:id="rId85"/>
      <p:boldItalic r:id="rId86"/>
    </p:embeddedFont>
    <p:embeddedFont>
      <p:font typeface="Cambria Math" panose="02040503050406030204" pitchFamily="18" charset="0"/>
      <p:regular r:id="rId87"/>
    </p:embeddedFont>
    <p:embeddedFont>
      <p:font typeface="Open Sans" panose="020B0606030504020204" pitchFamily="34" charset="0"/>
      <p:regular r:id="rId88"/>
    </p:embeddedFont>
    <p:embeddedFont>
      <p:font typeface="Quantico" panose="02010600030101010101" charset="0"/>
      <p:regular r:id="rId89"/>
      <p:bold r:id="rId90"/>
      <p:italic r:id="rId91"/>
      <p:boldItalic r:id="rId92"/>
    </p:embeddedFont>
    <p:embeddedFont>
      <p:font typeface="Titillium Web Light" panose="02010600030101010101"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171DD6-2702-4FCF-BC82-B343C2BCD5F6}">
  <a:tblStyle styleId="{25171DD6-2702-4FCF-BC82-B343C2BCD5F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AF98B6-0896-4745-9ED8-C8CFF3DE44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47" autoAdjust="0"/>
    <p:restoredTop sz="96721" autoAdjust="0"/>
  </p:normalViewPr>
  <p:slideViewPr>
    <p:cSldViewPr snapToGrid="0">
      <p:cViewPr varScale="1">
        <p:scale>
          <a:sx n="162" d="100"/>
          <a:sy n="162" d="100"/>
        </p:scale>
        <p:origin x="595"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2.fntdata"/><Relationship Id="rId85"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5.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c7add315f5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c7add315f5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780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688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593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578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c7add315f5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c7add315f5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719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98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690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66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884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364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2208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684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09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63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共平方和的数学解释：根据每个观测点</a:t>
            </a:r>
            <a:r>
              <a:rPr lang="en-US" altLang="zh-CN" dirty="0" err="1"/>
              <a:t>y_i</a:t>
            </a:r>
            <a:r>
              <a:rPr lang="zh-CN" altLang="en-US" dirty="0"/>
              <a:t>和样本内均值</a:t>
            </a:r>
            <a:r>
              <a:rPr lang="en-US" altLang="zh-CN" dirty="0" err="1"/>
              <a:t>y_avg</a:t>
            </a:r>
            <a:r>
              <a:rPr lang="zh-CN" altLang="en-US" dirty="0"/>
              <a:t>可以计算它们的共平方和，这是也是</a:t>
            </a:r>
            <a:r>
              <a:rPr lang="en-US" altLang="zh-CN" dirty="0"/>
              <a:t>y=</a:t>
            </a:r>
            <a:r>
              <a:rPr lang="en-US" altLang="zh-CN" dirty="0" err="1"/>
              <a:t>y_avg</a:t>
            </a:r>
            <a:r>
              <a:rPr lang="zh-CN" altLang="en-US" dirty="0"/>
              <a:t>这个函数的最小二乘和值（用的欧氏距离）。共平方和永远不会等于</a:t>
            </a:r>
            <a:r>
              <a:rPr lang="en-US" altLang="zh-CN" dirty="0"/>
              <a:t>0</a:t>
            </a:r>
            <a:r>
              <a:rPr lang="zh-CN" altLang="en-US" dirty="0"/>
              <a:t>（意味着</a:t>
            </a:r>
            <a:r>
              <a:rPr lang="en-US" altLang="zh-CN" dirty="0" err="1"/>
              <a:t>y_i</a:t>
            </a:r>
            <a:r>
              <a:rPr lang="zh-CN" altLang="en-US" dirty="0"/>
              <a:t>和</a:t>
            </a:r>
            <a:r>
              <a:rPr lang="en-US" altLang="zh-CN" dirty="0" err="1"/>
              <a:t>y_avg</a:t>
            </a:r>
            <a:r>
              <a:rPr lang="zh-CN" altLang="en-US" dirty="0"/>
              <a:t>永远一样，也就是</a:t>
            </a:r>
            <a:r>
              <a:rPr lang="en-US" altLang="zh-CN" dirty="0"/>
              <a:t>y</a:t>
            </a:r>
            <a:r>
              <a:rPr lang="zh-CN" altLang="en-US" dirty="0"/>
              <a:t>的方差是</a:t>
            </a:r>
            <a:r>
              <a:rPr lang="en-US" altLang="zh-CN" dirty="0"/>
              <a:t>0</a:t>
            </a:r>
            <a:r>
              <a:rPr lang="zh-CN" altLang="en-US" dirty="0"/>
              <a:t>，</a:t>
            </a:r>
            <a:r>
              <a:rPr lang="en-US" altLang="zh-CN" dirty="0"/>
              <a:t>y</a:t>
            </a:r>
            <a:r>
              <a:rPr lang="zh-CN" altLang="en-US" dirty="0"/>
              <a:t>这列不会提供任何信息），所以</a:t>
            </a:r>
            <a:r>
              <a:rPr lang="en-US" altLang="zh-CN" dirty="0"/>
              <a:t>R2</a:t>
            </a:r>
            <a:r>
              <a:rPr lang="zh-CN" altLang="en-US" dirty="0"/>
              <a:t>一定有解。</a:t>
            </a:r>
            <a:endParaRPr lang="en-US" altLang="zh-CN" dirty="0"/>
          </a:p>
          <a:p>
            <a:r>
              <a:rPr lang="zh-CN" altLang="en-US" dirty="0"/>
              <a:t>剩余平方和的数学解释：所拟合方程的最小二乘和值，同样是欧式距离。</a:t>
            </a:r>
            <a:r>
              <a:rPr lang="en-US" altLang="zh-CN" dirty="0" err="1"/>
              <a:t>y_hat</a:t>
            </a:r>
            <a:r>
              <a:rPr lang="en-US" altLang="zh-CN" dirty="0"/>
              <a:t>{</a:t>
            </a:r>
            <a:r>
              <a:rPr lang="en-US" altLang="zh-CN" dirty="0" err="1"/>
              <a:t>i</a:t>
            </a:r>
            <a:r>
              <a:rPr lang="en-US" altLang="zh-CN" dirty="0"/>
              <a:t>}</a:t>
            </a:r>
            <a:r>
              <a:rPr lang="zh-CN" altLang="en-US" dirty="0"/>
              <a:t>是拟合方程的预测点。</a:t>
            </a:r>
            <a:endParaRPr lang="en-US" altLang="zh-CN" dirty="0"/>
          </a:p>
          <a:p>
            <a:r>
              <a:rPr lang="en-US" altLang="zh-CN" dirty="0"/>
              <a:t>R^2</a:t>
            </a:r>
            <a:r>
              <a:rPr lang="zh-CN" altLang="en-US" dirty="0"/>
              <a:t>小于</a:t>
            </a:r>
            <a:r>
              <a:rPr lang="en-US" altLang="zh-CN" dirty="0"/>
              <a:t>0</a:t>
            </a:r>
            <a:r>
              <a:rPr lang="zh-CN" altLang="en-US" dirty="0"/>
              <a:t>意味着剩余平方和大于共平方和，也就意味着你拟合出的直线还不如</a:t>
            </a:r>
            <a:r>
              <a:rPr lang="en-US" altLang="zh-CN" dirty="0"/>
              <a:t>y</a:t>
            </a:r>
            <a:r>
              <a:rPr lang="zh-CN" altLang="en-US" dirty="0"/>
              <a:t>为均值的这条直线</a:t>
            </a:r>
            <a:endParaRPr lang="en-US" altLang="zh-CN" dirty="0"/>
          </a:p>
          <a:p>
            <a:r>
              <a:rPr lang="en-US" altLang="zh-CN" dirty="0"/>
              <a:t>R^2</a:t>
            </a:r>
            <a:r>
              <a:rPr lang="zh-CN" altLang="en-US" dirty="0"/>
              <a:t>越接近</a:t>
            </a:r>
            <a:r>
              <a:rPr lang="en-US" altLang="zh-CN" dirty="0"/>
              <a:t>1</a:t>
            </a:r>
            <a:r>
              <a:rPr lang="zh-CN" altLang="en-US" dirty="0"/>
              <a:t>，说明</a:t>
            </a:r>
            <a:r>
              <a:rPr lang="en-US" altLang="zh-CN" dirty="0" err="1"/>
              <a:t>ss_res</a:t>
            </a:r>
            <a:r>
              <a:rPr lang="zh-CN" altLang="en-US" dirty="0"/>
              <a:t>越小，也就意味着最小二乘的这个剩余平方和之值越小</a:t>
            </a:r>
            <a:endParaRPr lang="en-US" altLang="zh-CN" dirty="0"/>
          </a:p>
        </p:txBody>
      </p:sp>
    </p:spTree>
    <p:extLst>
      <p:ext uri="{BB962C8B-B14F-4D97-AF65-F5344CB8AC3E}">
        <p14:creationId xmlns:p14="http://schemas.microsoft.com/office/powerpoint/2010/main" val="3696575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6436" cy="5144872"/>
          </a:xfrm>
          <a:custGeom>
            <a:avLst/>
            <a:gdLst/>
            <a:ahLst/>
            <a:cxnLst/>
            <a:rect l="l" t="t" r="r" b="b"/>
            <a:pathLst>
              <a:path w="3464559" h="1948815" extrusionOk="0">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1174326" y="2220424"/>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439062" y="-278417"/>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txBox="1">
            <a:spLocks noGrp="1"/>
          </p:cNvSpPr>
          <p:nvPr>
            <p:ph type="ctrTitle"/>
          </p:nvPr>
        </p:nvSpPr>
        <p:spPr>
          <a:xfrm>
            <a:off x="975250" y="1991825"/>
            <a:ext cx="7193400" cy="1159800"/>
          </a:xfrm>
          <a:prstGeom prst="rect">
            <a:avLst/>
          </a:prstGeom>
        </p:spPr>
        <p:txBody>
          <a:bodyPr spcFirstLastPara="1" wrap="square" lIns="0" tIns="0" rIns="0" bIns="0"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7"/>
        <p:cNvGrpSpPr/>
        <p:nvPr/>
      </p:nvGrpSpPr>
      <p:grpSpPr>
        <a:xfrm>
          <a:off x="0" y="0"/>
          <a:ext cx="0" cy="0"/>
          <a:chOff x="0" y="0"/>
          <a:chExt cx="0" cy="0"/>
        </a:xfrm>
      </p:grpSpPr>
      <p:sp>
        <p:nvSpPr>
          <p:cNvPr id="48" name="Google Shape;48;p7"/>
          <p:cNvSpPr/>
          <p:nvPr/>
        </p:nvSpPr>
        <p:spPr>
          <a:xfrm>
            <a:off x="-25" y="0"/>
            <a:ext cx="9144762" cy="5144869"/>
          </a:xfrm>
          <a:custGeom>
            <a:avLst/>
            <a:gdLst/>
            <a:ahLst/>
            <a:cxnLst/>
            <a:rect l="l" t="t" r="r" b="b"/>
            <a:pathLst>
              <a:path w="3463925" h="1948814" extrusionOk="0">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7"/>
          <p:cNvSpPr txBox="1">
            <a:spLocks noGrp="1"/>
          </p:cNvSpPr>
          <p:nvPr>
            <p:ph type="body" idx="1"/>
          </p:nvPr>
        </p:nvSpPr>
        <p:spPr>
          <a:xfrm>
            <a:off x="975250" y="1575125"/>
            <a:ext cx="2202900" cy="2702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1" name="Google Shape;51;p7"/>
          <p:cNvSpPr txBox="1">
            <a:spLocks noGrp="1"/>
          </p:cNvSpPr>
          <p:nvPr>
            <p:ph type="body" idx="2"/>
          </p:nvPr>
        </p:nvSpPr>
        <p:spPr>
          <a:xfrm>
            <a:off x="3470356" y="1575125"/>
            <a:ext cx="2202900" cy="2702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2" name="Google Shape;52;p7"/>
          <p:cNvSpPr txBox="1">
            <a:spLocks noGrp="1"/>
          </p:cNvSpPr>
          <p:nvPr>
            <p:ph type="body" idx="3"/>
          </p:nvPr>
        </p:nvSpPr>
        <p:spPr>
          <a:xfrm>
            <a:off x="5975475" y="1575125"/>
            <a:ext cx="2202900" cy="2702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3" name="Google Shape;53;p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7"/>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7"/>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56" name="Google Shape;56;p7"/>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Tree>
    <p:extLst>
      <p:ext uri="{BB962C8B-B14F-4D97-AF65-F5344CB8AC3E}">
        <p14:creationId xmlns:p14="http://schemas.microsoft.com/office/powerpoint/2010/main" val="3959512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4"/>
        <p:cNvGrpSpPr/>
        <p:nvPr/>
      </p:nvGrpSpPr>
      <p:grpSpPr>
        <a:xfrm>
          <a:off x="0" y="0"/>
          <a:ext cx="0" cy="0"/>
          <a:chOff x="0" y="0"/>
          <a:chExt cx="0" cy="0"/>
        </a:xfrm>
      </p:grpSpPr>
      <p:sp>
        <p:nvSpPr>
          <p:cNvPr id="15" name="Google Shape;15;p3"/>
          <p:cNvSpPr/>
          <p:nvPr/>
        </p:nvSpPr>
        <p:spPr>
          <a:xfrm>
            <a:off x="0" y="0"/>
            <a:ext cx="9146436" cy="5144872"/>
          </a:xfrm>
          <a:custGeom>
            <a:avLst/>
            <a:gdLst/>
            <a:ahLst/>
            <a:cxnLst/>
            <a:rect l="l" t="t" r="r" b="b"/>
            <a:pathLst>
              <a:path w="3464559" h="1948815" extrusionOk="0">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3"/>
          <p:cNvSpPr/>
          <p:nvPr/>
        </p:nvSpPr>
        <p:spPr>
          <a:xfrm>
            <a:off x="-593651" y="3635535"/>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3"/>
          <p:cNvSpPr/>
          <p:nvPr/>
        </p:nvSpPr>
        <p:spPr>
          <a:xfrm>
            <a:off x="5785362" y="-1835138"/>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3"/>
          <p:cNvSpPr txBox="1">
            <a:spLocks noGrp="1"/>
          </p:cNvSpPr>
          <p:nvPr>
            <p:ph type="ctrTitle"/>
          </p:nvPr>
        </p:nvSpPr>
        <p:spPr>
          <a:xfrm>
            <a:off x="975250" y="1695925"/>
            <a:ext cx="7193400" cy="11598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9" name="Google Shape;19;p3"/>
          <p:cNvSpPr txBox="1">
            <a:spLocks noGrp="1"/>
          </p:cNvSpPr>
          <p:nvPr>
            <p:ph type="subTitle" idx="1"/>
          </p:nvPr>
        </p:nvSpPr>
        <p:spPr>
          <a:xfrm>
            <a:off x="975250" y="2876427"/>
            <a:ext cx="7193400" cy="3747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3000">
                <a:solidFill>
                  <a:schemeClr val="accent5"/>
                </a:solidFill>
              </a:defRPr>
            </a:lvl2pPr>
            <a:lvl3pPr lvl="2" rtl="0">
              <a:spcBef>
                <a:spcPts val="0"/>
              </a:spcBef>
              <a:spcAft>
                <a:spcPts val="0"/>
              </a:spcAft>
              <a:buSzPts val="3000"/>
              <a:buNone/>
              <a:defRPr sz="3000">
                <a:solidFill>
                  <a:schemeClr val="accent5"/>
                </a:solidFill>
              </a:defRPr>
            </a:lvl3pPr>
            <a:lvl4pPr lvl="3" rtl="0">
              <a:spcBef>
                <a:spcPts val="0"/>
              </a:spcBef>
              <a:spcAft>
                <a:spcPts val="0"/>
              </a:spcAft>
              <a:buClr>
                <a:schemeClr val="accent5"/>
              </a:buClr>
              <a:buSzPts val="3000"/>
              <a:buNone/>
              <a:defRPr sz="3000">
                <a:solidFill>
                  <a:schemeClr val="accent5"/>
                </a:solidFill>
              </a:defRPr>
            </a:lvl4pPr>
            <a:lvl5pPr lvl="4" rtl="0">
              <a:spcBef>
                <a:spcPts val="0"/>
              </a:spcBef>
              <a:spcAft>
                <a:spcPts val="0"/>
              </a:spcAft>
              <a:buClr>
                <a:schemeClr val="accent5"/>
              </a:buClr>
              <a:buSzPts val="3000"/>
              <a:buNone/>
              <a:defRPr sz="3000">
                <a:solidFill>
                  <a:schemeClr val="accent5"/>
                </a:solidFill>
              </a:defRPr>
            </a:lvl5pPr>
            <a:lvl6pPr lvl="5" rtl="0">
              <a:spcBef>
                <a:spcPts val="0"/>
              </a:spcBef>
              <a:spcAft>
                <a:spcPts val="0"/>
              </a:spcAft>
              <a:buClr>
                <a:schemeClr val="accent5"/>
              </a:buClr>
              <a:buSzPts val="3000"/>
              <a:buNone/>
              <a:defRPr sz="3000">
                <a:solidFill>
                  <a:schemeClr val="accent5"/>
                </a:solidFill>
              </a:defRPr>
            </a:lvl6pPr>
            <a:lvl7pPr lvl="6" rtl="0">
              <a:spcBef>
                <a:spcPts val="0"/>
              </a:spcBef>
              <a:spcAft>
                <a:spcPts val="0"/>
              </a:spcAft>
              <a:buClr>
                <a:schemeClr val="accent5"/>
              </a:buClr>
              <a:buSzPts val="3000"/>
              <a:buNone/>
              <a:defRPr sz="3000">
                <a:solidFill>
                  <a:schemeClr val="accent5"/>
                </a:solidFill>
              </a:defRPr>
            </a:lvl7pPr>
            <a:lvl8pPr lvl="7" rtl="0">
              <a:spcBef>
                <a:spcPts val="0"/>
              </a:spcBef>
              <a:spcAft>
                <a:spcPts val="0"/>
              </a:spcAft>
              <a:buClr>
                <a:schemeClr val="accent5"/>
              </a:buClr>
              <a:buSzPts val="3000"/>
              <a:buNone/>
              <a:defRPr sz="3000">
                <a:solidFill>
                  <a:schemeClr val="accent5"/>
                </a:solidFill>
              </a:defRPr>
            </a:lvl8pPr>
            <a:lvl9pPr lvl="8" rtl="0">
              <a:spcBef>
                <a:spcPts val="0"/>
              </a:spcBef>
              <a:spcAft>
                <a:spcPts val="0"/>
              </a:spcAft>
              <a:buClr>
                <a:schemeClr val="accent5"/>
              </a:buClr>
              <a:buSzPts val="3000"/>
              <a:buNone/>
              <a:defRPr sz="3000">
                <a:solidFill>
                  <a:schemeClr val="accent5"/>
                </a:solidFill>
              </a:defRPr>
            </a:lvl9pPr>
          </a:lstStyle>
          <a:p>
            <a:endParaRPr/>
          </a:p>
        </p:txBody>
      </p:sp>
      <p:sp>
        <p:nvSpPr>
          <p:cNvPr id="20" name="Google Shape;20;p3"/>
          <p:cNvSpPr/>
          <p:nvPr/>
        </p:nvSpPr>
        <p:spPr>
          <a:xfrm>
            <a:off x="998106" y="1436550"/>
            <a:ext cx="666900" cy="666900"/>
          </a:xfrm>
          <a:prstGeom prst="rect">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a:stCxn id="20" idx="1"/>
          </p:cNvCxnSpPr>
          <p:nvPr/>
        </p:nvCxnSpPr>
        <p:spPr>
          <a:xfrm rot="10800000">
            <a:off x="6" y="1770000"/>
            <a:ext cx="998100" cy="0"/>
          </a:xfrm>
          <a:prstGeom prst="straightConnector1">
            <a:avLst/>
          </a:prstGeom>
          <a:noFill/>
          <a:ln w="9525" cap="flat" cmpd="sng">
            <a:solidFill>
              <a:schemeClr val="lt2"/>
            </a:solidFill>
            <a:prstDash val="solid"/>
            <a:miter lim="8000"/>
            <a:headEnd type="none" w="med" len="med"/>
            <a:tailEnd type="none" w="med" len="med"/>
          </a:ln>
        </p:spPr>
      </p:cxnSp>
    </p:spTree>
    <p:extLst>
      <p:ext uri="{BB962C8B-B14F-4D97-AF65-F5344CB8AC3E}">
        <p14:creationId xmlns:p14="http://schemas.microsoft.com/office/powerpoint/2010/main" val="2796882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2"/>
        <p:cNvGrpSpPr/>
        <p:nvPr/>
      </p:nvGrpSpPr>
      <p:grpSpPr>
        <a:xfrm>
          <a:off x="0" y="0"/>
          <a:ext cx="0" cy="0"/>
          <a:chOff x="0" y="0"/>
          <a:chExt cx="0" cy="0"/>
        </a:xfrm>
      </p:grpSpPr>
      <p:sp>
        <p:nvSpPr>
          <p:cNvPr id="23" name="Google Shape;23;p4"/>
          <p:cNvSpPr/>
          <p:nvPr/>
        </p:nvSpPr>
        <p:spPr>
          <a:xfrm>
            <a:off x="0" y="0"/>
            <a:ext cx="9146436" cy="5144872"/>
          </a:xfrm>
          <a:custGeom>
            <a:avLst/>
            <a:gdLst/>
            <a:ahLst/>
            <a:cxnLst/>
            <a:rect l="l" t="t" r="r" b="b"/>
            <a:pathLst>
              <a:path w="3464559" h="1948815" extrusionOk="0">
                <a:moveTo>
                  <a:pt x="1350645" y="323850"/>
                </a:moveTo>
                <a:cubicBezTo>
                  <a:pt x="1470660" y="227965"/>
                  <a:pt x="1571625" y="119380"/>
                  <a:pt x="1652905" y="0"/>
                </a:cubicBezTo>
                <a:lnTo>
                  <a:pt x="1648460" y="0"/>
                </a:lnTo>
                <a:cubicBezTo>
                  <a:pt x="1567815" y="118110"/>
                  <a:pt x="1466850" y="225425"/>
                  <a:pt x="1348105" y="320675"/>
                </a:cubicBezTo>
                <a:cubicBezTo>
                  <a:pt x="1200785" y="438785"/>
                  <a:pt x="1024255" y="537845"/>
                  <a:pt x="821690" y="617220"/>
                </a:cubicBezTo>
                <a:lnTo>
                  <a:pt x="821690" y="614680"/>
                </a:lnTo>
                <a:lnTo>
                  <a:pt x="819785" y="614680"/>
                </a:lnTo>
                <a:lnTo>
                  <a:pt x="819785" y="617855"/>
                </a:lnTo>
                <a:cubicBezTo>
                  <a:pt x="733425" y="651510"/>
                  <a:pt x="641985" y="681990"/>
                  <a:pt x="545465" y="708025"/>
                </a:cubicBezTo>
                <a:cubicBezTo>
                  <a:pt x="339725" y="764540"/>
                  <a:pt x="157480" y="836295"/>
                  <a:pt x="0" y="920115"/>
                </a:cubicBezTo>
                <a:lnTo>
                  <a:pt x="0" y="924560"/>
                </a:lnTo>
                <a:cubicBezTo>
                  <a:pt x="156845" y="840105"/>
                  <a:pt x="339725" y="768350"/>
                  <a:pt x="546100" y="711200"/>
                </a:cubicBezTo>
                <a:cubicBezTo>
                  <a:pt x="869315" y="623570"/>
                  <a:pt x="1139190" y="493395"/>
                  <a:pt x="1350645" y="323850"/>
                </a:cubicBezTo>
                <a:close/>
                <a:moveTo>
                  <a:pt x="563880" y="563245"/>
                </a:moveTo>
                <a:cubicBezTo>
                  <a:pt x="876935" y="437515"/>
                  <a:pt x="1130935" y="260350"/>
                  <a:pt x="1301115" y="0"/>
                </a:cubicBezTo>
                <a:lnTo>
                  <a:pt x="1296670" y="0"/>
                </a:lnTo>
                <a:cubicBezTo>
                  <a:pt x="1239520" y="86995"/>
                  <a:pt x="1173480" y="164465"/>
                  <a:pt x="1093470" y="237490"/>
                </a:cubicBezTo>
                <a:cubicBezTo>
                  <a:pt x="681990" y="601345"/>
                  <a:pt x="365125" y="581660"/>
                  <a:pt x="1270" y="782320"/>
                </a:cubicBezTo>
                <a:lnTo>
                  <a:pt x="1270" y="784860"/>
                </a:lnTo>
                <a:cubicBezTo>
                  <a:pt x="22225" y="775335"/>
                  <a:pt x="47625" y="760095"/>
                  <a:pt x="69850" y="751205"/>
                </a:cubicBezTo>
                <a:cubicBezTo>
                  <a:pt x="214630" y="679450"/>
                  <a:pt x="389255" y="628650"/>
                  <a:pt x="563880" y="563245"/>
                </a:cubicBezTo>
                <a:close/>
                <a:moveTo>
                  <a:pt x="1266190" y="295910"/>
                </a:moveTo>
                <a:cubicBezTo>
                  <a:pt x="1372235" y="207645"/>
                  <a:pt x="1462405" y="108585"/>
                  <a:pt x="1534795" y="0"/>
                </a:cubicBezTo>
                <a:lnTo>
                  <a:pt x="1530350" y="0"/>
                </a:lnTo>
                <a:cubicBezTo>
                  <a:pt x="1457960" y="107315"/>
                  <a:pt x="1369060" y="205740"/>
                  <a:pt x="1263650" y="293370"/>
                </a:cubicBezTo>
                <a:cubicBezTo>
                  <a:pt x="1064895" y="459105"/>
                  <a:pt x="808355" y="588010"/>
                  <a:pt x="500380" y="677545"/>
                </a:cubicBezTo>
                <a:cubicBezTo>
                  <a:pt x="313055" y="732155"/>
                  <a:pt x="146685" y="797560"/>
                  <a:pt x="635" y="874395"/>
                </a:cubicBezTo>
                <a:lnTo>
                  <a:pt x="635" y="878840"/>
                </a:lnTo>
                <a:cubicBezTo>
                  <a:pt x="146050" y="802005"/>
                  <a:pt x="313055" y="735965"/>
                  <a:pt x="501015" y="681355"/>
                </a:cubicBezTo>
                <a:cubicBezTo>
                  <a:pt x="810260" y="591820"/>
                  <a:pt x="1067435" y="462280"/>
                  <a:pt x="1266190" y="295910"/>
                </a:cubicBezTo>
                <a:close/>
                <a:moveTo>
                  <a:pt x="1181735" y="268605"/>
                </a:moveTo>
                <a:cubicBezTo>
                  <a:pt x="1274445" y="187325"/>
                  <a:pt x="1353820" y="97790"/>
                  <a:pt x="1417955" y="635"/>
                </a:cubicBezTo>
                <a:lnTo>
                  <a:pt x="1413510" y="635"/>
                </a:lnTo>
                <a:cubicBezTo>
                  <a:pt x="1349375" y="97155"/>
                  <a:pt x="1271270" y="186055"/>
                  <a:pt x="1179195" y="266065"/>
                </a:cubicBezTo>
                <a:cubicBezTo>
                  <a:pt x="992505" y="428625"/>
                  <a:pt x="748665" y="556895"/>
                  <a:pt x="454660" y="646430"/>
                </a:cubicBezTo>
                <a:cubicBezTo>
                  <a:pt x="286385" y="697865"/>
                  <a:pt x="135255" y="758825"/>
                  <a:pt x="1270" y="828675"/>
                </a:cubicBezTo>
                <a:lnTo>
                  <a:pt x="1270" y="833120"/>
                </a:lnTo>
                <a:cubicBezTo>
                  <a:pt x="135255" y="763270"/>
                  <a:pt x="287020" y="702310"/>
                  <a:pt x="455930" y="650875"/>
                </a:cubicBezTo>
                <a:cubicBezTo>
                  <a:pt x="750570" y="560070"/>
                  <a:pt x="994410" y="431800"/>
                  <a:pt x="1181735" y="268605"/>
                </a:cubicBezTo>
                <a:close/>
                <a:moveTo>
                  <a:pt x="887095" y="709930"/>
                </a:moveTo>
                <a:cubicBezTo>
                  <a:pt x="1308735" y="560070"/>
                  <a:pt x="1671320" y="327660"/>
                  <a:pt x="1918335" y="0"/>
                </a:cubicBezTo>
                <a:lnTo>
                  <a:pt x="1917700" y="0"/>
                </a:lnTo>
                <a:cubicBezTo>
                  <a:pt x="1600835" y="387985"/>
                  <a:pt x="1281430" y="566420"/>
                  <a:pt x="759460" y="755650"/>
                </a:cubicBezTo>
                <a:cubicBezTo>
                  <a:pt x="450215" y="887095"/>
                  <a:pt x="194310" y="1075690"/>
                  <a:pt x="1270" y="1319530"/>
                </a:cubicBezTo>
                <a:lnTo>
                  <a:pt x="1270" y="1324610"/>
                </a:lnTo>
                <a:cubicBezTo>
                  <a:pt x="26670" y="1292860"/>
                  <a:pt x="53340" y="1261745"/>
                  <a:pt x="80645" y="1231265"/>
                </a:cubicBezTo>
                <a:cubicBezTo>
                  <a:pt x="292735" y="1000125"/>
                  <a:pt x="561975" y="826135"/>
                  <a:pt x="887095" y="709930"/>
                </a:cubicBezTo>
                <a:close/>
                <a:moveTo>
                  <a:pt x="1034415" y="693420"/>
                </a:moveTo>
                <a:cubicBezTo>
                  <a:pt x="1431290" y="529590"/>
                  <a:pt x="1752600" y="296545"/>
                  <a:pt x="1990725" y="0"/>
                </a:cubicBezTo>
                <a:lnTo>
                  <a:pt x="1986280" y="0"/>
                </a:lnTo>
                <a:cubicBezTo>
                  <a:pt x="1748790" y="294640"/>
                  <a:pt x="1428750" y="527050"/>
                  <a:pt x="1033145" y="689610"/>
                </a:cubicBezTo>
                <a:cubicBezTo>
                  <a:pt x="657860" y="844550"/>
                  <a:pt x="353060" y="1085850"/>
                  <a:pt x="126365" y="1406525"/>
                </a:cubicBezTo>
                <a:cubicBezTo>
                  <a:pt x="78740" y="1473835"/>
                  <a:pt x="36830" y="1541145"/>
                  <a:pt x="635" y="1606550"/>
                </a:cubicBezTo>
                <a:lnTo>
                  <a:pt x="635" y="1614170"/>
                </a:lnTo>
                <a:cubicBezTo>
                  <a:pt x="37465" y="1547495"/>
                  <a:pt x="80010" y="1478280"/>
                  <a:pt x="128905" y="1409065"/>
                </a:cubicBezTo>
                <a:cubicBezTo>
                  <a:pt x="355600" y="1089025"/>
                  <a:pt x="660400" y="847725"/>
                  <a:pt x="1034415" y="693420"/>
                </a:cubicBezTo>
                <a:close/>
                <a:moveTo>
                  <a:pt x="1438275" y="353060"/>
                </a:moveTo>
                <a:cubicBezTo>
                  <a:pt x="1572895" y="249555"/>
                  <a:pt x="1685925" y="131445"/>
                  <a:pt x="1776730" y="0"/>
                </a:cubicBezTo>
                <a:lnTo>
                  <a:pt x="1767840" y="0"/>
                </a:lnTo>
                <a:cubicBezTo>
                  <a:pt x="1678305" y="128905"/>
                  <a:pt x="1566545" y="245110"/>
                  <a:pt x="1433195" y="347345"/>
                </a:cubicBezTo>
                <a:cubicBezTo>
                  <a:pt x="1210310" y="518795"/>
                  <a:pt x="927735" y="650240"/>
                  <a:pt x="593090" y="737870"/>
                </a:cubicBezTo>
                <a:cubicBezTo>
                  <a:pt x="367665" y="796925"/>
                  <a:pt x="168910" y="873760"/>
                  <a:pt x="1270" y="965835"/>
                </a:cubicBezTo>
                <a:lnTo>
                  <a:pt x="1270" y="974090"/>
                </a:lnTo>
                <a:cubicBezTo>
                  <a:pt x="169545" y="880745"/>
                  <a:pt x="368300" y="803910"/>
                  <a:pt x="595630" y="744220"/>
                </a:cubicBezTo>
                <a:cubicBezTo>
                  <a:pt x="930910" y="657225"/>
                  <a:pt x="1214120" y="525145"/>
                  <a:pt x="1438275" y="353060"/>
                </a:cubicBezTo>
                <a:close/>
                <a:moveTo>
                  <a:pt x="695325" y="995680"/>
                </a:moveTo>
                <a:cubicBezTo>
                  <a:pt x="805815" y="899795"/>
                  <a:pt x="927735" y="814705"/>
                  <a:pt x="1057275" y="742315"/>
                </a:cubicBezTo>
                <a:cubicBezTo>
                  <a:pt x="1138555" y="695325"/>
                  <a:pt x="1245870" y="649605"/>
                  <a:pt x="1348740" y="590550"/>
                </a:cubicBezTo>
                <a:cubicBezTo>
                  <a:pt x="1663700" y="412750"/>
                  <a:pt x="1922145" y="182245"/>
                  <a:pt x="2059305" y="635"/>
                </a:cubicBezTo>
                <a:lnTo>
                  <a:pt x="2058035" y="635"/>
                </a:lnTo>
                <a:cubicBezTo>
                  <a:pt x="1818005" y="282575"/>
                  <a:pt x="1549400" y="500380"/>
                  <a:pt x="1106805" y="711200"/>
                </a:cubicBezTo>
                <a:cubicBezTo>
                  <a:pt x="889635" y="825500"/>
                  <a:pt x="697230" y="972185"/>
                  <a:pt x="532130" y="1148080"/>
                </a:cubicBezTo>
                <a:cubicBezTo>
                  <a:pt x="287655" y="1404620"/>
                  <a:pt x="114300" y="1727835"/>
                  <a:pt x="21590" y="1948815"/>
                </a:cubicBezTo>
                <a:lnTo>
                  <a:pt x="22225" y="1948815"/>
                </a:lnTo>
                <a:cubicBezTo>
                  <a:pt x="190500" y="1590040"/>
                  <a:pt x="362585" y="1285875"/>
                  <a:pt x="695325" y="995680"/>
                </a:cubicBezTo>
                <a:close/>
                <a:moveTo>
                  <a:pt x="1011555" y="213995"/>
                </a:moveTo>
                <a:cubicBezTo>
                  <a:pt x="1079500" y="147955"/>
                  <a:pt x="1137920" y="76835"/>
                  <a:pt x="1186815" y="0"/>
                </a:cubicBezTo>
                <a:lnTo>
                  <a:pt x="1177925" y="0"/>
                </a:lnTo>
                <a:cubicBezTo>
                  <a:pt x="1130300" y="74295"/>
                  <a:pt x="1072515" y="144145"/>
                  <a:pt x="1006475" y="208915"/>
                </a:cubicBezTo>
                <a:cubicBezTo>
                  <a:pt x="844550" y="365760"/>
                  <a:pt x="626745" y="491490"/>
                  <a:pt x="360045" y="581660"/>
                </a:cubicBezTo>
                <a:cubicBezTo>
                  <a:pt x="230505" y="626110"/>
                  <a:pt x="110490" y="676275"/>
                  <a:pt x="1270" y="731520"/>
                </a:cubicBezTo>
                <a:lnTo>
                  <a:pt x="1270" y="739775"/>
                </a:lnTo>
                <a:cubicBezTo>
                  <a:pt x="111125" y="683895"/>
                  <a:pt x="231140" y="633730"/>
                  <a:pt x="362585" y="588645"/>
                </a:cubicBezTo>
                <a:cubicBezTo>
                  <a:pt x="629920" y="497840"/>
                  <a:pt x="848360" y="371475"/>
                  <a:pt x="1011555" y="213995"/>
                </a:cubicBezTo>
                <a:close/>
                <a:moveTo>
                  <a:pt x="169545" y="0"/>
                </a:moveTo>
                <a:lnTo>
                  <a:pt x="165100" y="0"/>
                </a:lnTo>
                <a:cubicBezTo>
                  <a:pt x="124460" y="67310"/>
                  <a:pt x="69215" y="129540"/>
                  <a:pt x="635" y="186055"/>
                </a:cubicBezTo>
                <a:lnTo>
                  <a:pt x="635" y="191135"/>
                </a:lnTo>
                <a:cubicBezTo>
                  <a:pt x="76200" y="130175"/>
                  <a:pt x="130810" y="65405"/>
                  <a:pt x="169545" y="0"/>
                </a:cubicBezTo>
                <a:close/>
                <a:moveTo>
                  <a:pt x="923290" y="184785"/>
                </a:moveTo>
                <a:cubicBezTo>
                  <a:pt x="979805" y="127000"/>
                  <a:pt x="1028065" y="65405"/>
                  <a:pt x="1068705" y="0"/>
                </a:cubicBezTo>
                <a:lnTo>
                  <a:pt x="1064260" y="0"/>
                </a:lnTo>
                <a:cubicBezTo>
                  <a:pt x="1023620" y="64770"/>
                  <a:pt x="975995" y="125730"/>
                  <a:pt x="920750" y="182245"/>
                </a:cubicBezTo>
                <a:cubicBezTo>
                  <a:pt x="770255" y="336550"/>
                  <a:pt x="565785" y="461010"/>
                  <a:pt x="312420" y="552450"/>
                </a:cubicBezTo>
                <a:cubicBezTo>
                  <a:pt x="200660" y="593090"/>
                  <a:pt x="97155" y="637540"/>
                  <a:pt x="1270" y="685800"/>
                </a:cubicBezTo>
                <a:lnTo>
                  <a:pt x="1270" y="689610"/>
                </a:lnTo>
                <a:cubicBezTo>
                  <a:pt x="97155" y="641350"/>
                  <a:pt x="201295" y="596900"/>
                  <a:pt x="313690" y="556260"/>
                </a:cubicBezTo>
                <a:cubicBezTo>
                  <a:pt x="567690" y="464185"/>
                  <a:pt x="772795" y="339725"/>
                  <a:pt x="923290" y="184785"/>
                </a:cubicBezTo>
                <a:close/>
                <a:moveTo>
                  <a:pt x="387350" y="3175"/>
                </a:moveTo>
                <a:cubicBezTo>
                  <a:pt x="387985" y="2540"/>
                  <a:pt x="388620" y="1270"/>
                  <a:pt x="388620" y="0"/>
                </a:cubicBezTo>
                <a:lnTo>
                  <a:pt x="384810" y="0"/>
                </a:lnTo>
                <a:cubicBezTo>
                  <a:pt x="307340" y="141605"/>
                  <a:pt x="180975" y="266065"/>
                  <a:pt x="1270" y="364490"/>
                </a:cubicBezTo>
                <a:lnTo>
                  <a:pt x="1270" y="368935"/>
                </a:lnTo>
                <a:cubicBezTo>
                  <a:pt x="180975" y="269875"/>
                  <a:pt x="310515" y="147320"/>
                  <a:pt x="387350" y="3175"/>
                </a:cubicBezTo>
                <a:close/>
                <a:moveTo>
                  <a:pt x="470535" y="50165"/>
                </a:moveTo>
                <a:cubicBezTo>
                  <a:pt x="479425" y="35560"/>
                  <a:pt x="491490" y="16510"/>
                  <a:pt x="500380" y="635"/>
                </a:cubicBezTo>
                <a:lnTo>
                  <a:pt x="496570" y="635"/>
                </a:lnTo>
                <a:cubicBezTo>
                  <a:pt x="495300" y="3175"/>
                  <a:pt x="494665" y="5080"/>
                  <a:pt x="493395" y="6985"/>
                </a:cubicBezTo>
                <a:cubicBezTo>
                  <a:pt x="399415" y="171450"/>
                  <a:pt x="258445" y="292735"/>
                  <a:pt x="55880" y="396875"/>
                </a:cubicBezTo>
                <a:cubicBezTo>
                  <a:pt x="46990" y="401320"/>
                  <a:pt x="19050" y="415290"/>
                  <a:pt x="1270" y="424815"/>
                </a:cubicBezTo>
                <a:lnTo>
                  <a:pt x="1270" y="429260"/>
                </a:lnTo>
                <a:cubicBezTo>
                  <a:pt x="215265" y="321945"/>
                  <a:pt x="361950" y="215265"/>
                  <a:pt x="470535" y="50165"/>
                </a:cubicBezTo>
                <a:close/>
                <a:moveTo>
                  <a:pt x="50165" y="0"/>
                </a:moveTo>
                <a:cubicBezTo>
                  <a:pt x="35560" y="20320"/>
                  <a:pt x="19685" y="39370"/>
                  <a:pt x="1270" y="59055"/>
                </a:cubicBezTo>
                <a:lnTo>
                  <a:pt x="1270" y="69850"/>
                </a:lnTo>
                <a:cubicBezTo>
                  <a:pt x="19685" y="50165"/>
                  <a:pt x="47625" y="17145"/>
                  <a:pt x="59055" y="0"/>
                </a:cubicBezTo>
                <a:lnTo>
                  <a:pt x="50165" y="0"/>
                </a:lnTo>
                <a:close/>
                <a:moveTo>
                  <a:pt x="1466215" y="580390"/>
                </a:moveTo>
                <a:cubicBezTo>
                  <a:pt x="1753235" y="398145"/>
                  <a:pt x="1974850" y="190500"/>
                  <a:pt x="2133600" y="0"/>
                </a:cubicBezTo>
                <a:lnTo>
                  <a:pt x="2124710" y="0"/>
                </a:lnTo>
                <a:cubicBezTo>
                  <a:pt x="2117725" y="8890"/>
                  <a:pt x="2110105" y="17780"/>
                  <a:pt x="2101850" y="26035"/>
                </a:cubicBezTo>
                <a:cubicBezTo>
                  <a:pt x="2078990" y="52070"/>
                  <a:pt x="2056130" y="77470"/>
                  <a:pt x="2031365" y="104140"/>
                </a:cubicBezTo>
                <a:cubicBezTo>
                  <a:pt x="1624965" y="528320"/>
                  <a:pt x="1378585" y="605155"/>
                  <a:pt x="1136015" y="774700"/>
                </a:cubicBezTo>
                <a:cubicBezTo>
                  <a:pt x="706120" y="1074420"/>
                  <a:pt x="433070" y="1480185"/>
                  <a:pt x="224790" y="1884680"/>
                </a:cubicBezTo>
                <a:cubicBezTo>
                  <a:pt x="219710" y="1897380"/>
                  <a:pt x="200025" y="1929765"/>
                  <a:pt x="191770" y="1947545"/>
                </a:cubicBezTo>
                <a:lnTo>
                  <a:pt x="200660" y="1947545"/>
                </a:lnTo>
                <a:cubicBezTo>
                  <a:pt x="203835" y="1941195"/>
                  <a:pt x="206375" y="1936115"/>
                  <a:pt x="209550" y="1929765"/>
                </a:cubicBezTo>
                <a:cubicBezTo>
                  <a:pt x="295275" y="1764665"/>
                  <a:pt x="409575" y="1546225"/>
                  <a:pt x="584200" y="1318895"/>
                </a:cubicBezTo>
                <a:cubicBezTo>
                  <a:pt x="897890" y="909955"/>
                  <a:pt x="1179830" y="748030"/>
                  <a:pt x="1466215" y="580390"/>
                </a:cubicBezTo>
                <a:close/>
                <a:moveTo>
                  <a:pt x="276860" y="0"/>
                </a:moveTo>
                <a:lnTo>
                  <a:pt x="274955" y="0"/>
                </a:lnTo>
                <a:cubicBezTo>
                  <a:pt x="209550" y="117475"/>
                  <a:pt x="131445" y="207010"/>
                  <a:pt x="1270" y="296545"/>
                </a:cubicBezTo>
                <a:lnTo>
                  <a:pt x="1270" y="301625"/>
                </a:lnTo>
                <a:cubicBezTo>
                  <a:pt x="9525" y="295910"/>
                  <a:pt x="17780" y="288290"/>
                  <a:pt x="19685" y="288290"/>
                </a:cubicBezTo>
                <a:cubicBezTo>
                  <a:pt x="130175" y="210185"/>
                  <a:pt x="235585" y="97790"/>
                  <a:pt x="276860" y="0"/>
                </a:cubicBezTo>
                <a:close/>
                <a:moveTo>
                  <a:pt x="835660" y="156845"/>
                </a:moveTo>
                <a:cubicBezTo>
                  <a:pt x="880745" y="107315"/>
                  <a:pt x="920115" y="55245"/>
                  <a:pt x="953770" y="0"/>
                </a:cubicBezTo>
                <a:lnTo>
                  <a:pt x="949325" y="0"/>
                </a:lnTo>
                <a:cubicBezTo>
                  <a:pt x="916305" y="53975"/>
                  <a:pt x="877570" y="106045"/>
                  <a:pt x="832485" y="154305"/>
                </a:cubicBezTo>
                <a:cubicBezTo>
                  <a:pt x="694690" y="305435"/>
                  <a:pt x="502920" y="429260"/>
                  <a:pt x="262890" y="520700"/>
                </a:cubicBezTo>
                <a:cubicBezTo>
                  <a:pt x="169545" y="556895"/>
                  <a:pt x="82550" y="594995"/>
                  <a:pt x="635" y="635635"/>
                </a:cubicBezTo>
                <a:lnTo>
                  <a:pt x="635" y="639445"/>
                </a:lnTo>
                <a:cubicBezTo>
                  <a:pt x="82550" y="598805"/>
                  <a:pt x="170180" y="560070"/>
                  <a:pt x="264160" y="523875"/>
                </a:cubicBezTo>
                <a:cubicBezTo>
                  <a:pt x="505460" y="432435"/>
                  <a:pt x="697230" y="308610"/>
                  <a:pt x="835660" y="156845"/>
                </a:cubicBezTo>
                <a:close/>
                <a:moveTo>
                  <a:pt x="326390" y="443865"/>
                </a:moveTo>
                <a:cubicBezTo>
                  <a:pt x="551815" y="333375"/>
                  <a:pt x="724535" y="191770"/>
                  <a:pt x="839470" y="635"/>
                </a:cubicBezTo>
                <a:lnTo>
                  <a:pt x="835025" y="635"/>
                </a:lnTo>
                <a:cubicBezTo>
                  <a:pt x="808355" y="45085"/>
                  <a:pt x="778510" y="86995"/>
                  <a:pt x="744220" y="127635"/>
                </a:cubicBezTo>
                <a:cubicBezTo>
                  <a:pt x="491490" y="415290"/>
                  <a:pt x="236855" y="465455"/>
                  <a:pt x="1270" y="586740"/>
                </a:cubicBezTo>
                <a:lnTo>
                  <a:pt x="1270" y="591185"/>
                </a:lnTo>
                <a:cubicBezTo>
                  <a:pt x="9525" y="586740"/>
                  <a:pt x="17780" y="581660"/>
                  <a:pt x="19050" y="582295"/>
                </a:cubicBezTo>
                <a:cubicBezTo>
                  <a:pt x="111125" y="534035"/>
                  <a:pt x="217805" y="495300"/>
                  <a:pt x="326390" y="443865"/>
                </a:cubicBezTo>
                <a:close/>
                <a:moveTo>
                  <a:pt x="720090" y="9525"/>
                </a:moveTo>
                <a:cubicBezTo>
                  <a:pt x="721995" y="6350"/>
                  <a:pt x="723900" y="3175"/>
                  <a:pt x="725805" y="0"/>
                </a:cubicBezTo>
                <a:lnTo>
                  <a:pt x="721360" y="0"/>
                </a:lnTo>
                <a:cubicBezTo>
                  <a:pt x="720090" y="2540"/>
                  <a:pt x="718820" y="5715"/>
                  <a:pt x="717550" y="6985"/>
                </a:cubicBezTo>
                <a:cubicBezTo>
                  <a:pt x="591185" y="213360"/>
                  <a:pt x="411480" y="346710"/>
                  <a:pt x="162560" y="458470"/>
                </a:cubicBezTo>
                <a:cubicBezTo>
                  <a:pt x="106680" y="483235"/>
                  <a:pt x="52705" y="508635"/>
                  <a:pt x="1905" y="534035"/>
                </a:cubicBezTo>
                <a:lnTo>
                  <a:pt x="1905" y="537845"/>
                </a:lnTo>
                <a:cubicBezTo>
                  <a:pt x="81280" y="497205"/>
                  <a:pt x="170180" y="461645"/>
                  <a:pt x="262890" y="414655"/>
                </a:cubicBezTo>
                <a:cubicBezTo>
                  <a:pt x="465455" y="309880"/>
                  <a:pt x="616585" y="180340"/>
                  <a:pt x="720090" y="9525"/>
                </a:cubicBezTo>
                <a:close/>
                <a:moveTo>
                  <a:pt x="614680" y="0"/>
                </a:moveTo>
                <a:lnTo>
                  <a:pt x="606425" y="0"/>
                </a:lnTo>
                <a:cubicBezTo>
                  <a:pt x="495935" y="188595"/>
                  <a:pt x="339090" y="314960"/>
                  <a:pt x="109220" y="426085"/>
                </a:cubicBezTo>
                <a:cubicBezTo>
                  <a:pt x="73025" y="443230"/>
                  <a:pt x="36195" y="461645"/>
                  <a:pt x="1905" y="478790"/>
                </a:cubicBezTo>
                <a:lnTo>
                  <a:pt x="1905" y="486410"/>
                </a:lnTo>
                <a:cubicBezTo>
                  <a:pt x="278765" y="358775"/>
                  <a:pt x="479425" y="235585"/>
                  <a:pt x="614680" y="0"/>
                </a:cubicBezTo>
                <a:close/>
                <a:moveTo>
                  <a:pt x="1824355" y="0"/>
                </a:moveTo>
                <a:lnTo>
                  <a:pt x="1823720" y="0"/>
                </a:lnTo>
                <a:cubicBezTo>
                  <a:pt x="1558290" y="338455"/>
                  <a:pt x="1213485" y="559435"/>
                  <a:pt x="800100" y="716915"/>
                </a:cubicBezTo>
                <a:cubicBezTo>
                  <a:pt x="541020" y="807720"/>
                  <a:pt x="360045" y="868680"/>
                  <a:pt x="172720" y="972820"/>
                </a:cubicBezTo>
                <a:cubicBezTo>
                  <a:pt x="111760" y="1006475"/>
                  <a:pt x="54610" y="1041400"/>
                  <a:pt x="1270" y="1077595"/>
                </a:cubicBezTo>
                <a:lnTo>
                  <a:pt x="1270" y="1082675"/>
                </a:lnTo>
                <a:cubicBezTo>
                  <a:pt x="373380" y="829945"/>
                  <a:pt x="685800" y="782320"/>
                  <a:pt x="965200" y="653415"/>
                </a:cubicBezTo>
                <a:cubicBezTo>
                  <a:pt x="1291590" y="508635"/>
                  <a:pt x="1622425" y="281940"/>
                  <a:pt x="1824355" y="0"/>
                </a:cubicBezTo>
                <a:close/>
                <a:moveTo>
                  <a:pt x="3088005" y="1196975"/>
                </a:moveTo>
                <a:cubicBezTo>
                  <a:pt x="2928620" y="1364615"/>
                  <a:pt x="2754630" y="1668780"/>
                  <a:pt x="2648585" y="1948180"/>
                </a:cubicBezTo>
                <a:lnTo>
                  <a:pt x="2651760" y="1948180"/>
                </a:lnTo>
                <a:cubicBezTo>
                  <a:pt x="2654935" y="1939925"/>
                  <a:pt x="2657475" y="1929130"/>
                  <a:pt x="2660015" y="1926590"/>
                </a:cubicBezTo>
                <a:cubicBezTo>
                  <a:pt x="2783205" y="1628140"/>
                  <a:pt x="2933700" y="1364615"/>
                  <a:pt x="3105785" y="1182370"/>
                </a:cubicBezTo>
                <a:cubicBezTo>
                  <a:pt x="3237865" y="1030605"/>
                  <a:pt x="3337560" y="915035"/>
                  <a:pt x="3463925" y="823595"/>
                </a:cubicBezTo>
                <a:lnTo>
                  <a:pt x="3463925" y="821055"/>
                </a:lnTo>
                <a:cubicBezTo>
                  <a:pt x="3336290" y="901065"/>
                  <a:pt x="3204210" y="1067435"/>
                  <a:pt x="3088005" y="1196975"/>
                </a:cubicBezTo>
                <a:close/>
                <a:moveTo>
                  <a:pt x="2788920" y="1948180"/>
                </a:moveTo>
                <a:lnTo>
                  <a:pt x="2792095" y="1948180"/>
                </a:lnTo>
                <a:cubicBezTo>
                  <a:pt x="2791460" y="1941195"/>
                  <a:pt x="2790825" y="1932940"/>
                  <a:pt x="2791460" y="1931670"/>
                </a:cubicBezTo>
                <a:cubicBezTo>
                  <a:pt x="2795905" y="1795780"/>
                  <a:pt x="2912110" y="1588135"/>
                  <a:pt x="3005455" y="1474470"/>
                </a:cubicBezTo>
                <a:cubicBezTo>
                  <a:pt x="3061970" y="1401445"/>
                  <a:pt x="3124835" y="1350645"/>
                  <a:pt x="3197860" y="1282700"/>
                </a:cubicBezTo>
                <a:cubicBezTo>
                  <a:pt x="3282315" y="1203960"/>
                  <a:pt x="3376930" y="1101090"/>
                  <a:pt x="3463925" y="1029970"/>
                </a:cubicBezTo>
                <a:lnTo>
                  <a:pt x="3463925" y="1025525"/>
                </a:lnTo>
                <a:cubicBezTo>
                  <a:pt x="3352165" y="1114425"/>
                  <a:pt x="3239135" y="1247775"/>
                  <a:pt x="3118485" y="1350010"/>
                </a:cubicBezTo>
                <a:cubicBezTo>
                  <a:pt x="2976245" y="1468755"/>
                  <a:pt x="2780665" y="1771650"/>
                  <a:pt x="2788920" y="1948180"/>
                </a:cubicBezTo>
                <a:close/>
                <a:moveTo>
                  <a:pt x="2927350" y="1948180"/>
                </a:moveTo>
                <a:lnTo>
                  <a:pt x="2930525" y="1948180"/>
                </a:lnTo>
                <a:cubicBezTo>
                  <a:pt x="2929890" y="1945640"/>
                  <a:pt x="2929890" y="1943100"/>
                  <a:pt x="2929890" y="1942465"/>
                </a:cubicBezTo>
                <a:cubicBezTo>
                  <a:pt x="2922270" y="1795780"/>
                  <a:pt x="3029585" y="1597025"/>
                  <a:pt x="3142615" y="1498600"/>
                </a:cubicBezTo>
                <a:cubicBezTo>
                  <a:pt x="3179445" y="1463675"/>
                  <a:pt x="3228975" y="1437640"/>
                  <a:pt x="3282315" y="1398905"/>
                </a:cubicBezTo>
                <a:cubicBezTo>
                  <a:pt x="3355975" y="1344295"/>
                  <a:pt x="3408045" y="1299845"/>
                  <a:pt x="3463925" y="1249045"/>
                </a:cubicBezTo>
                <a:lnTo>
                  <a:pt x="3463925" y="1244600"/>
                </a:lnTo>
                <a:cubicBezTo>
                  <a:pt x="3388360" y="1311275"/>
                  <a:pt x="3317875" y="1376045"/>
                  <a:pt x="3207385" y="1445260"/>
                </a:cubicBezTo>
                <a:cubicBezTo>
                  <a:pt x="3057525" y="1534795"/>
                  <a:pt x="2915285" y="1775460"/>
                  <a:pt x="2927350" y="1948180"/>
                </a:cubicBezTo>
                <a:close/>
                <a:moveTo>
                  <a:pt x="3366135" y="1639570"/>
                </a:moveTo>
                <a:cubicBezTo>
                  <a:pt x="3312795" y="1656715"/>
                  <a:pt x="3267710" y="1693545"/>
                  <a:pt x="3234055" y="1746885"/>
                </a:cubicBezTo>
                <a:cubicBezTo>
                  <a:pt x="3197225" y="1805940"/>
                  <a:pt x="3180715" y="1878965"/>
                  <a:pt x="3187700" y="1947545"/>
                </a:cubicBezTo>
                <a:lnTo>
                  <a:pt x="3194685" y="1947545"/>
                </a:lnTo>
                <a:cubicBezTo>
                  <a:pt x="3194050" y="1945640"/>
                  <a:pt x="3194050" y="1944370"/>
                  <a:pt x="3194685" y="1942465"/>
                </a:cubicBezTo>
                <a:cubicBezTo>
                  <a:pt x="3183255" y="1792605"/>
                  <a:pt x="3274060" y="1646555"/>
                  <a:pt x="3428365" y="1633220"/>
                </a:cubicBezTo>
                <a:cubicBezTo>
                  <a:pt x="3437890" y="1630680"/>
                  <a:pt x="3451860" y="1628140"/>
                  <a:pt x="3463925" y="1625600"/>
                </a:cubicBezTo>
                <a:lnTo>
                  <a:pt x="3463925" y="1617980"/>
                </a:lnTo>
                <a:cubicBezTo>
                  <a:pt x="3458845" y="1619885"/>
                  <a:pt x="3453765" y="1621155"/>
                  <a:pt x="3449320" y="1621790"/>
                </a:cubicBezTo>
                <a:cubicBezTo>
                  <a:pt x="3422015" y="1629410"/>
                  <a:pt x="3390900" y="1631315"/>
                  <a:pt x="3366135" y="1639570"/>
                </a:cubicBezTo>
                <a:close/>
                <a:moveTo>
                  <a:pt x="3108960" y="1724660"/>
                </a:moveTo>
                <a:cubicBezTo>
                  <a:pt x="3070860" y="1798320"/>
                  <a:pt x="3053715" y="1880235"/>
                  <a:pt x="3060700" y="1948180"/>
                </a:cubicBezTo>
                <a:lnTo>
                  <a:pt x="3064510" y="1948180"/>
                </a:lnTo>
                <a:cubicBezTo>
                  <a:pt x="3057525" y="1880870"/>
                  <a:pt x="3075305" y="1800225"/>
                  <a:pt x="3112770" y="1726565"/>
                </a:cubicBezTo>
                <a:cubicBezTo>
                  <a:pt x="3158490" y="1637665"/>
                  <a:pt x="3225800" y="1572260"/>
                  <a:pt x="3302635" y="1542415"/>
                </a:cubicBezTo>
                <a:cubicBezTo>
                  <a:pt x="3368040" y="1517015"/>
                  <a:pt x="3420745" y="1488440"/>
                  <a:pt x="3464560" y="1459865"/>
                </a:cubicBezTo>
                <a:lnTo>
                  <a:pt x="3464560" y="1455420"/>
                </a:lnTo>
                <a:cubicBezTo>
                  <a:pt x="3420110" y="1484630"/>
                  <a:pt x="3368040" y="1513840"/>
                  <a:pt x="3301365" y="1539240"/>
                </a:cubicBezTo>
                <a:cubicBezTo>
                  <a:pt x="3223260" y="1568450"/>
                  <a:pt x="3155315" y="1634490"/>
                  <a:pt x="3108960" y="1724660"/>
                </a:cubicBezTo>
                <a:close/>
                <a:moveTo>
                  <a:pt x="2957195" y="1163320"/>
                </a:moveTo>
                <a:cubicBezTo>
                  <a:pt x="2832735" y="1340485"/>
                  <a:pt x="2649220" y="1667510"/>
                  <a:pt x="2526030" y="1929130"/>
                </a:cubicBezTo>
                <a:cubicBezTo>
                  <a:pt x="2523490" y="1935480"/>
                  <a:pt x="2520315" y="1941830"/>
                  <a:pt x="2517140" y="1947545"/>
                </a:cubicBezTo>
                <a:lnTo>
                  <a:pt x="2526030" y="1947545"/>
                </a:lnTo>
                <a:cubicBezTo>
                  <a:pt x="2530475" y="1937385"/>
                  <a:pt x="2534920" y="1924685"/>
                  <a:pt x="2536825" y="1923415"/>
                </a:cubicBezTo>
                <a:cubicBezTo>
                  <a:pt x="2764155" y="1449070"/>
                  <a:pt x="3070860" y="933450"/>
                  <a:pt x="3388995" y="680720"/>
                </a:cubicBezTo>
                <a:cubicBezTo>
                  <a:pt x="3416300" y="657860"/>
                  <a:pt x="3444875" y="642620"/>
                  <a:pt x="3463925" y="631825"/>
                </a:cubicBezTo>
                <a:lnTo>
                  <a:pt x="3463925" y="623570"/>
                </a:lnTo>
                <a:cubicBezTo>
                  <a:pt x="3300730" y="704850"/>
                  <a:pt x="3092450" y="969645"/>
                  <a:pt x="2957195" y="1163320"/>
                </a:cubicBezTo>
                <a:close/>
                <a:moveTo>
                  <a:pt x="3096895" y="352425"/>
                </a:moveTo>
                <a:cubicBezTo>
                  <a:pt x="2853055" y="626110"/>
                  <a:pt x="2787015" y="839470"/>
                  <a:pt x="2697480" y="1031875"/>
                </a:cubicBezTo>
                <a:cubicBezTo>
                  <a:pt x="2568575" y="1305560"/>
                  <a:pt x="2349500" y="1660525"/>
                  <a:pt x="2146935" y="1920240"/>
                </a:cubicBezTo>
                <a:cubicBezTo>
                  <a:pt x="2139950" y="1930400"/>
                  <a:pt x="2131060" y="1939925"/>
                  <a:pt x="2124710" y="1948180"/>
                </a:cubicBezTo>
                <a:lnTo>
                  <a:pt x="2129790" y="1948180"/>
                </a:lnTo>
                <a:cubicBezTo>
                  <a:pt x="2142490" y="1931670"/>
                  <a:pt x="2155825" y="1915795"/>
                  <a:pt x="2169795" y="1897380"/>
                </a:cubicBezTo>
                <a:cubicBezTo>
                  <a:pt x="2678430" y="1212850"/>
                  <a:pt x="2744470" y="896620"/>
                  <a:pt x="2846705" y="717550"/>
                </a:cubicBezTo>
                <a:cubicBezTo>
                  <a:pt x="2979420" y="465455"/>
                  <a:pt x="3227070" y="173990"/>
                  <a:pt x="3462020" y="72390"/>
                </a:cubicBezTo>
                <a:cubicBezTo>
                  <a:pt x="3462655" y="71755"/>
                  <a:pt x="3463925" y="71755"/>
                  <a:pt x="3464560" y="71120"/>
                </a:cubicBezTo>
                <a:lnTo>
                  <a:pt x="3464560" y="67310"/>
                </a:lnTo>
                <a:cubicBezTo>
                  <a:pt x="3343910" y="115570"/>
                  <a:pt x="3217545" y="220980"/>
                  <a:pt x="3096895" y="352425"/>
                </a:cubicBezTo>
                <a:close/>
                <a:moveTo>
                  <a:pt x="3154045" y="492760"/>
                </a:moveTo>
                <a:cubicBezTo>
                  <a:pt x="2945130" y="717550"/>
                  <a:pt x="2852420" y="927735"/>
                  <a:pt x="2761615" y="1107440"/>
                </a:cubicBezTo>
                <a:cubicBezTo>
                  <a:pt x="2675890" y="1272540"/>
                  <a:pt x="2565400" y="1466850"/>
                  <a:pt x="2443480" y="1664335"/>
                </a:cubicBezTo>
                <a:cubicBezTo>
                  <a:pt x="2386330" y="1757045"/>
                  <a:pt x="2289175" y="1906905"/>
                  <a:pt x="2264410" y="1947545"/>
                </a:cubicBezTo>
                <a:lnTo>
                  <a:pt x="2266315" y="1947545"/>
                </a:lnTo>
                <a:cubicBezTo>
                  <a:pt x="2273300" y="1937385"/>
                  <a:pt x="2286000" y="1919605"/>
                  <a:pt x="2304415" y="1891665"/>
                </a:cubicBezTo>
                <a:cubicBezTo>
                  <a:pt x="2659380" y="1341755"/>
                  <a:pt x="2726055" y="1172845"/>
                  <a:pt x="2903220" y="841375"/>
                </a:cubicBezTo>
                <a:cubicBezTo>
                  <a:pt x="3028950" y="622300"/>
                  <a:pt x="3248025" y="353695"/>
                  <a:pt x="3463925" y="255905"/>
                </a:cubicBezTo>
                <a:lnTo>
                  <a:pt x="3463925" y="251460"/>
                </a:lnTo>
                <a:cubicBezTo>
                  <a:pt x="3370580" y="291465"/>
                  <a:pt x="3260725" y="379095"/>
                  <a:pt x="3154045" y="492760"/>
                </a:cubicBezTo>
                <a:close/>
                <a:moveTo>
                  <a:pt x="1587500" y="566420"/>
                </a:moveTo>
                <a:cubicBezTo>
                  <a:pt x="1809115" y="405765"/>
                  <a:pt x="2021840" y="212725"/>
                  <a:pt x="2200910" y="0"/>
                </a:cubicBezTo>
                <a:lnTo>
                  <a:pt x="2197100" y="0"/>
                </a:lnTo>
                <a:cubicBezTo>
                  <a:pt x="2165350" y="36830"/>
                  <a:pt x="2131060" y="74930"/>
                  <a:pt x="2097405" y="110490"/>
                </a:cubicBezTo>
                <a:cubicBezTo>
                  <a:pt x="1774825" y="456565"/>
                  <a:pt x="1522730" y="598805"/>
                  <a:pt x="1330960" y="742315"/>
                </a:cubicBezTo>
                <a:cubicBezTo>
                  <a:pt x="871855" y="1095375"/>
                  <a:pt x="603250" y="1541780"/>
                  <a:pt x="367030" y="1946275"/>
                </a:cubicBezTo>
                <a:cubicBezTo>
                  <a:pt x="366395" y="1946910"/>
                  <a:pt x="366395" y="1946910"/>
                  <a:pt x="366395" y="1947545"/>
                </a:cubicBezTo>
                <a:lnTo>
                  <a:pt x="370840" y="1947545"/>
                </a:lnTo>
                <a:cubicBezTo>
                  <a:pt x="499745" y="1732915"/>
                  <a:pt x="612140" y="1528445"/>
                  <a:pt x="814705" y="1266825"/>
                </a:cubicBezTo>
                <a:cubicBezTo>
                  <a:pt x="1090930" y="917575"/>
                  <a:pt x="1295400" y="764540"/>
                  <a:pt x="1587500" y="566420"/>
                </a:cubicBezTo>
                <a:close/>
                <a:moveTo>
                  <a:pt x="2889885" y="1072515"/>
                </a:moveTo>
                <a:cubicBezTo>
                  <a:pt x="2639695" y="1511300"/>
                  <a:pt x="2481580" y="1783080"/>
                  <a:pt x="2393950" y="1948180"/>
                </a:cubicBezTo>
                <a:lnTo>
                  <a:pt x="2394585" y="1948180"/>
                </a:lnTo>
                <a:cubicBezTo>
                  <a:pt x="2541905" y="1699895"/>
                  <a:pt x="2745105" y="1321435"/>
                  <a:pt x="2943225" y="989965"/>
                </a:cubicBezTo>
                <a:cubicBezTo>
                  <a:pt x="3081020" y="769620"/>
                  <a:pt x="3275965" y="533400"/>
                  <a:pt x="3463290" y="441325"/>
                </a:cubicBezTo>
                <a:lnTo>
                  <a:pt x="3463290" y="437515"/>
                </a:lnTo>
                <a:cubicBezTo>
                  <a:pt x="3238500" y="549275"/>
                  <a:pt x="3023870" y="840105"/>
                  <a:pt x="2889885" y="1072515"/>
                </a:cubicBezTo>
                <a:close/>
                <a:moveTo>
                  <a:pt x="3344545" y="1809750"/>
                </a:moveTo>
                <a:cubicBezTo>
                  <a:pt x="3320415" y="1849120"/>
                  <a:pt x="3310255" y="1899285"/>
                  <a:pt x="3314065" y="1948180"/>
                </a:cubicBezTo>
                <a:lnTo>
                  <a:pt x="3317875" y="1948180"/>
                </a:lnTo>
                <a:cubicBezTo>
                  <a:pt x="3315335" y="1888490"/>
                  <a:pt x="3327400" y="1826895"/>
                  <a:pt x="3370580" y="1781810"/>
                </a:cubicBezTo>
                <a:cubicBezTo>
                  <a:pt x="3400425" y="1750695"/>
                  <a:pt x="3429000" y="1741170"/>
                  <a:pt x="3463925" y="1734820"/>
                </a:cubicBezTo>
                <a:lnTo>
                  <a:pt x="3463925" y="1730375"/>
                </a:lnTo>
                <a:cubicBezTo>
                  <a:pt x="3416300" y="1734820"/>
                  <a:pt x="3370580" y="1767205"/>
                  <a:pt x="3344545" y="1809750"/>
                </a:cubicBezTo>
                <a:close/>
                <a:moveTo>
                  <a:pt x="1918335" y="593725"/>
                </a:moveTo>
                <a:cubicBezTo>
                  <a:pt x="2093595" y="385445"/>
                  <a:pt x="2266315" y="187325"/>
                  <a:pt x="2413635" y="635"/>
                </a:cubicBezTo>
                <a:lnTo>
                  <a:pt x="2413000" y="635"/>
                </a:lnTo>
                <a:cubicBezTo>
                  <a:pt x="2279650" y="154305"/>
                  <a:pt x="2158365" y="308610"/>
                  <a:pt x="2013585" y="476885"/>
                </a:cubicBezTo>
                <a:cubicBezTo>
                  <a:pt x="1482090" y="1087120"/>
                  <a:pt x="1226820" y="1534160"/>
                  <a:pt x="890270" y="1918335"/>
                </a:cubicBezTo>
                <a:cubicBezTo>
                  <a:pt x="880745" y="1929130"/>
                  <a:pt x="871220" y="1938655"/>
                  <a:pt x="862330" y="1948180"/>
                </a:cubicBezTo>
                <a:lnTo>
                  <a:pt x="865505" y="1948180"/>
                </a:lnTo>
                <a:cubicBezTo>
                  <a:pt x="971550" y="1844040"/>
                  <a:pt x="1089025" y="1679575"/>
                  <a:pt x="1228090" y="1493520"/>
                </a:cubicBezTo>
                <a:cubicBezTo>
                  <a:pt x="1471930" y="1160780"/>
                  <a:pt x="1658620" y="897890"/>
                  <a:pt x="1918335" y="593725"/>
                </a:cubicBezTo>
                <a:close/>
                <a:moveTo>
                  <a:pt x="2390775" y="130175"/>
                </a:moveTo>
                <a:cubicBezTo>
                  <a:pt x="2425065" y="85725"/>
                  <a:pt x="2458720" y="42545"/>
                  <a:pt x="2492375" y="0"/>
                </a:cubicBezTo>
                <a:lnTo>
                  <a:pt x="2482850" y="0"/>
                </a:lnTo>
                <a:cubicBezTo>
                  <a:pt x="2456180" y="33020"/>
                  <a:pt x="2430780" y="66040"/>
                  <a:pt x="2403475" y="100330"/>
                </a:cubicBezTo>
                <a:cubicBezTo>
                  <a:pt x="1929765" y="710565"/>
                  <a:pt x="1456055" y="1543685"/>
                  <a:pt x="1013460" y="1947545"/>
                </a:cubicBezTo>
                <a:lnTo>
                  <a:pt x="1024890" y="1947545"/>
                </a:lnTo>
                <a:cubicBezTo>
                  <a:pt x="1036320" y="1937385"/>
                  <a:pt x="1048385" y="1926590"/>
                  <a:pt x="1056640" y="1918335"/>
                </a:cubicBezTo>
                <a:cubicBezTo>
                  <a:pt x="1141730" y="1837055"/>
                  <a:pt x="1238885" y="1726565"/>
                  <a:pt x="1355725" y="1577975"/>
                </a:cubicBezTo>
                <a:cubicBezTo>
                  <a:pt x="1684655" y="1166495"/>
                  <a:pt x="2040255" y="586740"/>
                  <a:pt x="2390775" y="130175"/>
                </a:cubicBezTo>
                <a:close/>
                <a:moveTo>
                  <a:pt x="1713230" y="553720"/>
                </a:moveTo>
                <a:cubicBezTo>
                  <a:pt x="1933575" y="368935"/>
                  <a:pt x="2124075" y="174625"/>
                  <a:pt x="2271395" y="0"/>
                </a:cubicBezTo>
                <a:lnTo>
                  <a:pt x="2267585" y="0"/>
                </a:lnTo>
                <a:cubicBezTo>
                  <a:pt x="2235835" y="36830"/>
                  <a:pt x="2204720" y="72390"/>
                  <a:pt x="2170430" y="109855"/>
                </a:cubicBezTo>
                <a:cubicBezTo>
                  <a:pt x="1931670" y="377825"/>
                  <a:pt x="1687195" y="568960"/>
                  <a:pt x="1501140" y="724535"/>
                </a:cubicBezTo>
                <a:cubicBezTo>
                  <a:pt x="1052195" y="1121410"/>
                  <a:pt x="797560" y="1562735"/>
                  <a:pt x="535305" y="1948180"/>
                </a:cubicBezTo>
                <a:lnTo>
                  <a:pt x="539750" y="1948180"/>
                </a:lnTo>
                <a:cubicBezTo>
                  <a:pt x="705485" y="1709420"/>
                  <a:pt x="839470" y="1477645"/>
                  <a:pt x="1054735" y="1206500"/>
                </a:cubicBezTo>
                <a:cubicBezTo>
                  <a:pt x="1270000" y="933450"/>
                  <a:pt x="1457960" y="754380"/>
                  <a:pt x="1713230" y="553720"/>
                </a:cubicBezTo>
                <a:close/>
                <a:moveTo>
                  <a:pt x="1553845" y="1565275"/>
                </a:moveTo>
                <a:cubicBezTo>
                  <a:pt x="2159000" y="810895"/>
                  <a:pt x="2157095" y="547370"/>
                  <a:pt x="2564765" y="0"/>
                </a:cubicBezTo>
                <a:lnTo>
                  <a:pt x="2561590" y="0"/>
                </a:lnTo>
                <a:cubicBezTo>
                  <a:pt x="2540000" y="28575"/>
                  <a:pt x="2519045" y="57785"/>
                  <a:pt x="2496820" y="88900"/>
                </a:cubicBezTo>
                <a:cubicBezTo>
                  <a:pt x="2425065" y="189865"/>
                  <a:pt x="2351405" y="302895"/>
                  <a:pt x="2280285" y="427990"/>
                </a:cubicBezTo>
                <a:cubicBezTo>
                  <a:pt x="2200910" y="569595"/>
                  <a:pt x="2139315" y="695960"/>
                  <a:pt x="2061845" y="824865"/>
                </a:cubicBezTo>
                <a:cubicBezTo>
                  <a:pt x="1826895" y="1224915"/>
                  <a:pt x="1471295" y="1720850"/>
                  <a:pt x="1167130" y="1947545"/>
                </a:cubicBezTo>
                <a:lnTo>
                  <a:pt x="1174115" y="1947545"/>
                </a:lnTo>
                <a:cubicBezTo>
                  <a:pt x="1283335" y="1866265"/>
                  <a:pt x="1411605" y="1737360"/>
                  <a:pt x="1553845" y="1565275"/>
                </a:cubicBezTo>
                <a:close/>
                <a:moveTo>
                  <a:pt x="1771015" y="610235"/>
                </a:moveTo>
                <a:cubicBezTo>
                  <a:pt x="1985010" y="403225"/>
                  <a:pt x="2192020" y="186055"/>
                  <a:pt x="2341245" y="0"/>
                </a:cubicBezTo>
                <a:lnTo>
                  <a:pt x="2340610" y="0"/>
                </a:lnTo>
                <a:cubicBezTo>
                  <a:pt x="2231390" y="123825"/>
                  <a:pt x="2112645" y="262255"/>
                  <a:pt x="1979295" y="398145"/>
                </a:cubicBezTo>
                <a:cubicBezTo>
                  <a:pt x="1917065" y="462280"/>
                  <a:pt x="1852930" y="527050"/>
                  <a:pt x="1785620" y="591185"/>
                </a:cubicBezTo>
                <a:cubicBezTo>
                  <a:pt x="1305560" y="1047750"/>
                  <a:pt x="1061720" y="1476375"/>
                  <a:pt x="718185" y="1926590"/>
                </a:cubicBezTo>
                <a:cubicBezTo>
                  <a:pt x="710565" y="1935480"/>
                  <a:pt x="704850" y="1942465"/>
                  <a:pt x="701040" y="1947545"/>
                </a:cubicBezTo>
                <a:lnTo>
                  <a:pt x="706120" y="1947545"/>
                </a:lnTo>
                <a:cubicBezTo>
                  <a:pt x="709930" y="1943100"/>
                  <a:pt x="715010" y="1936750"/>
                  <a:pt x="720725" y="1929765"/>
                </a:cubicBezTo>
                <a:cubicBezTo>
                  <a:pt x="1051560" y="1493520"/>
                  <a:pt x="1320165" y="1039495"/>
                  <a:pt x="1771015" y="610235"/>
                </a:cubicBezTo>
                <a:close/>
                <a:moveTo>
                  <a:pt x="1946275" y="1548765"/>
                </a:moveTo>
                <a:cubicBezTo>
                  <a:pt x="2112010" y="1367790"/>
                  <a:pt x="2251075" y="1163320"/>
                  <a:pt x="2352675" y="953135"/>
                </a:cubicBezTo>
                <a:cubicBezTo>
                  <a:pt x="2557145" y="525780"/>
                  <a:pt x="2478405" y="405130"/>
                  <a:pt x="2726690" y="0"/>
                </a:cubicBezTo>
                <a:lnTo>
                  <a:pt x="2722245" y="0"/>
                </a:lnTo>
                <a:cubicBezTo>
                  <a:pt x="2719705" y="4445"/>
                  <a:pt x="2717800" y="8890"/>
                  <a:pt x="2715895" y="10795"/>
                </a:cubicBezTo>
                <a:cubicBezTo>
                  <a:pt x="2642235" y="131445"/>
                  <a:pt x="2585085" y="255270"/>
                  <a:pt x="2542540" y="385445"/>
                </a:cubicBezTo>
                <a:cubicBezTo>
                  <a:pt x="2492375" y="553720"/>
                  <a:pt x="2461260" y="708660"/>
                  <a:pt x="2388235" y="866775"/>
                </a:cubicBezTo>
                <a:cubicBezTo>
                  <a:pt x="2208530" y="1291590"/>
                  <a:pt x="1810385" y="1767205"/>
                  <a:pt x="1436370" y="1947545"/>
                </a:cubicBezTo>
                <a:lnTo>
                  <a:pt x="1442085" y="1947545"/>
                </a:lnTo>
                <a:cubicBezTo>
                  <a:pt x="1591945" y="1885315"/>
                  <a:pt x="1803400" y="1705610"/>
                  <a:pt x="1946275" y="1548765"/>
                </a:cubicBezTo>
                <a:close/>
                <a:moveTo>
                  <a:pt x="2035175" y="1589405"/>
                </a:moveTo>
                <a:cubicBezTo>
                  <a:pt x="2248535" y="1341755"/>
                  <a:pt x="2435225" y="1036320"/>
                  <a:pt x="2538095" y="727075"/>
                </a:cubicBezTo>
                <a:cubicBezTo>
                  <a:pt x="2624455" y="421640"/>
                  <a:pt x="2696210" y="242570"/>
                  <a:pt x="2877820" y="635"/>
                </a:cubicBezTo>
                <a:lnTo>
                  <a:pt x="2874010" y="635"/>
                </a:lnTo>
                <a:cubicBezTo>
                  <a:pt x="2873375" y="1270"/>
                  <a:pt x="2872740" y="2540"/>
                  <a:pt x="2872105" y="3175"/>
                </a:cubicBezTo>
                <a:cubicBezTo>
                  <a:pt x="2820035" y="72390"/>
                  <a:pt x="2773045" y="143510"/>
                  <a:pt x="2729865" y="219710"/>
                </a:cubicBezTo>
                <a:cubicBezTo>
                  <a:pt x="2573655" y="495300"/>
                  <a:pt x="2569210" y="683260"/>
                  <a:pt x="2463165" y="913130"/>
                </a:cubicBezTo>
                <a:cubicBezTo>
                  <a:pt x="2293620" y="1302385"/>
                  <a:pt x="1960880" y="1734820"/>
                  <a:pt x="1637030" y="1948815"/>
                </a:cubicBezTo>
                <a:lnTo>
                  <a:pt x="1644015" y="1948815"/>
                </a:lnTo>
                <a:cubicBezTo>
                  <a:pt x="1788160" y="1851025"/>
                  <a:pt x="1904365" y="1739265"/>
                  <a:pt x="2035175" y="1589405"/>
                </a:cubicBezTo>
                <a:close/>
                <a:moveTo>
                  <a:pt x="2419985" y="1200785"/>
                </a:moveTo>
                <a:cubicBezTo>
                  <a:pt x="2515870" y="1032510"/>
                  <a:pt x="2588895" y="866775"/>
                  <a:pt x="2637790" y="708660"/>
                </a:cubicBezTo>
                <a:cubicBezTo>
                  <a:pt x="2738755" y="379095"/>
                  <a:pt x="2922270" y="140970"/>
                  <a:pt x="3056890" y="635"/>
                </a:cubicBezTo>
                <a:lnTo>
                  <a:pt x="3046730" y="635"/>
                </a:lnTo>
                <a:cubicBezTo>
                  <a:pt x="2911475" y="142875"/>
                  <a:pt x="2731135" y="379730"/>
                  <a:pt x="2630805" y="706755"/>
                </a:cubicBezTo>
                <a:cubicBezTo>
                  <a:pt x="2582545" y="864870"/>
                  <a:pt x="2509520" y="1029970"/>
                  <a:pt x="2413635" y="1197610"/>
                </a:cubicBezTo>
                <a:cubicBezTo>
                  <a:pt x="2329815" y="1344930"/>
                  <a:pt x="2228215" y="1493520"/>
                  <a:pt x="2120265" y="1627505"/>
                </a:cubicBezTo>
                <a:cubicBezTo>
                  <a:pt x="2014220" y="1758950"/>
                  <a:pt x="1906270" y="1870075"/>
                  <a:pt x="1812290" y="1948180"/>
                </a:cubicBezTo>
                <a:lnTo>
                  <a:pt x="1823720" y="1948180"/>
                </a:lnTo>
                <a:cubicBezTo>
                  <a:pt x="1825625" y="1946275"/>
                  <a:pt x="1828165" y="1944370"/>
                  <a:pt x="1830070" y="1942465"/>
                </a:cubicBezTo>
                <a:cubicBezTo>
                  <a:pt x="1924050" y="1862455"/>
                  <a:pt x="2026285" y="1755140"/>
                  <a:pt x="2125980" y="1631950"/>
                </a:cubicBezTo>
                <a:cubicBezTo>
                  <a:pt x="2233930" y="1497965"/>
                  <a:pt x="2335530" y="1348740"/>
                  <a:pt x="2419985" y="1200785"/>
                </a:cubicBezTo>
                <a:close/>
                <a:moveTo>
                  <a:pt x="1750060" y="1557020"/>
                </a:moveTo>
                <a:cubicBezTo>
                  <a:pt x="1957070" y="1318895"/>
                  <a:pt x="2148840" y="1025525"/>
                  <a:pt x="2282825" y="730250"/>
                </a:cubicBezTo>
                <a:cubicBezTo>
                  <a:pt x="2320925" y="648335"/>
                  <a:pt x="2350135" y="568325"/>
                  <a:pt x="2382520" y="485140"/>
                </a:cubicBezTo>
                <a:cubicBezTo>
                  <a:pt x="2449195" y="318770"/>
                  <a:pt x="2541270" y="152400"/>
                  <a:pt x="2644775" y="635"/>
                </a:cubicBezTo>
                <a:lnTo>
                  <a:pt x="2640965" y="635"/>
                </a:lnTo>
                <a:cubicBezTo>
                  <a:pt x="2602865" y="55245"/>
                  <a:pt x="2567305" y="112395"/>
                  <a:pt x="2533650" y="169545"/>
                </a:cubicBezTo>
                <a:cubicBezTo>
                  <a:pt x="2390140" y="406400"/>
                  <a:pt x="2330450" y="654050"/>
                  <a:pt x="2199005" y="893445"/>
                </a:cubicBezTo>
                <a:cubicBezTo>
                  <a:pt x="1998345" y="1278890"/>
                  <a:pt x="1640840" y="1744980"/>
                  <a:pt x="1307465" y="1948180"/>
                </a:cubicBezTo>
                <a:lnTo>
                  <a:pt x="1314450" y="1948180"/>
                </a:lnTo>
                <a:cubicBezTo>
                  <a:pt x="1478280" y="1844675"/>
                  <a:pt x="1600835" y="1724660"/>
                  <a:pt x="1750060" y="1557020"/>
                </a:cubicBezTo>
                <a:close/>
                <a:moveTo>
                  <a:pt x="3262630" y="6985"/>
                </a:moveTo>
                <a:cubicBezTo>
                  <a:pt x="3265805" y="4445"/>
                  <a:pt x="3268345" y="2540"/>
                  <a:pt x="3271520" y="0"/>
                </a:cubicBezTo>
                <a:lnTo>
                  <a:pt x="3266440" y="0"/>
                </a:lnTo>
                <a:cubicBezTo>
                  <a:pt x="3082290" y="136525"/>
                  <a:pt x="2915285" y="346710"/>
                  <a:pt x="2804160" y="554355"/>
                </a:cubicBezTo>
                <a:cubicBezTo>
                  <a:pt x="2742565" y="664845"/>
                  <a:pt x="2701290" y="788035"/>
                  <a:pt x="2662555" y="888365"/>
                </a:cubicBezTo>
                <a:cubicBezTo>
                  <a:pt x="2531745" y="1214755"/>
                  <a:pt x="2273935" y="1626870"/>
                  <a:pt x="2009140" y="1913255"/>
                </a:cubicBezTo>
                <a:cubicBezTo>
                  <a:pt x="1997710" y="1925320"/>
                  <a:pt x="1986915" y="1936750"/>
                  <a:pt x="1976120" y="1947545"/>
                </a:cubicBezTo>
                <a:lnTo>
                  <a:pt x="1978660" y="1947545"/>
                </a:lnTo>
                <a:cubicBezTo>
                  <a:pt x="2273935" y="1651000"/>
                  <a:pt x="2576830" y="1150620"/>
                  <a:pt x="2700020" y="798195"/>
                </a:cubicBezTo>
                <a:cubicBezTo>
                  <a:pt x="2805430" y="498475"/>
                  <a:pt x="3008630" y="203200"/>
                  <a:pt x="3262630" y="698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4"/>
          <p:cNvSpPr/>
          <p:nvPr/>
        </p:nvSpPr>
        <p:spPr>
          <a:xfrm>
            <a:off x="3106631" y="-281576"/>
            <a:ext cx="2930737" cy="288210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4"/>
          <p:cNvSpPr txBox="1"/>
          <p:nvPr/>
        </p:nvSpPr>
        <p:spPr>
          <a:xfrm>
            <a:off x="3593400" y="763111"/>
            <a:ext cx="1957200" cy="647400"/>
          </a:xfrm>
          <a:prstGeom prst="rect">
            <a:avLst/>
          </a:prstGeom>
          <a:noFill/>
          <a:ln>
            <a:noFill/>
          </a:ln>
          <a:effectLst>
            <a:outerShdw dist="38100" dir="5400000" algn="bl" rotWithShape="0">
              <a:schemeClr val="accent1">
                <a:alpha val="25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4800">
                <a:solidFill>
                  <a:schemeClr val="lt2"/>
                </a:solidFill>
                <a:latin typeface="Quantico"/>
                <a:ea typeface="Quantico"/>
                <a:cs typeface="Quantico"/>
                <a:sym typeface="Quantico"/>
              </a:rPr>
              <a:t>“</a:t>
            </a:r>
            <a:endParaRPr sz="4800">
              <a:solidFill>
                <a:schemeClr val="lt2"/>
              </a:solidFill>
              <a:latin typeface="Quantico"/>
              <a:ea typeface="Quantico"/>
              <a:cs typeface="Quantico"/>
              <a:sym typeface="Quantico"/>
            </a:endParaRPr>
          </a:p>
        </p:txBody>
      </p:sp>
      <p:sp>
        <p:nvSpPr>
          <p:cNvPr id="26" name="Google Shape;26;p4"/>
          <p:cNvSpPr/>
          <p:nvPr/>
        </p:nvSpPr>
        <p:spPr>
          <a:xfrm rot="5400000">
            <a:off x="4239769" y="687212"/>
            <a:ext cx="666900" cy="666900"/>
          </a:xfrm>
          <a:prstGeom prst="rect">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4"/>
          <p:cNvCxnSpPr>
            <a:stCxn id="26" idx="1"/>
          </p:cNvCxnSpPr>
          <p:nvPr/>
        </p:nvCxnSpPr>
        <p:spPr>
          <a:xfrm rot="10800000">
            <a:off x="4573219" y="-88"/>
            <a:ext cx="0" cy="687300"/>
          </a:xfrm>
          <a:prstGeom prst="straightConnector1">
            <a:avLst/>
          </a:prstGeom>
          <a:noFill/>
          <a:ln w="9525" cap="flat" cmpd="sng">
            <a:solidFill>
              <a:schemeClr val="lt2"/>
            </a:solidFill>
            <a:prstDash val="solid"/>
            <a:miter lim="8000"/>
            <a:headEnd type="none" w="med" len="med"/>
            <a:tailEnd type="none" w="med" len="med"/>
          </a:ln>
        </p:spPr>
      </p:cxnSp>
      <p:sp>
        <p:nvSpPr>
          <p:cNvPr id="28" name="Google Shape;28;p4"/>
          <p:cNvSpPr txBox="1">
            <a:spLocks noGrp="1"/>
          </p:cNvSpPr>
          <p:nvPr>
            <p:ph type="body" idx="1"/>
          </p:nvPr>
        </p:nvSpPr>
        <p:spPr>
          <a:xfrm>
            <a:off x="975250" y="1780800"/>
            <a:ext cx="7193400" cy="819900"/>
          </a:xfrm>
          <a:prstGeom prst="rect">
            <a:avLst/>
          </a:prstGeom>
        </p:spPr>
        <p:txBody>
          <a:bodyPr spcFirstLastPara="1" wrap="square" lIns="0" tIns="0" rIns="0" bIns="0" anchor="t" anchorCtr="0">
            <a:noAutofit/>
          </a:bodyPr>
          <a:lstStyle>
            <a:lvl1pPr marL="457200" lvl="0" indent="-431800" algn="ctr" rtl="0">
              <a:spcBef>
                <a:spcPts val="600"/>
              </a:spcBef>
              <a:spcAft>
                <a:spcPts val="0"/>
              </a:spcAft>
              <a:buSzPts val="3200"/>
              <a:buChar char="▫"/>
              <a:defRPr sz="3200"/>
            </a:lvl1pPr>
            <a:lvl2pPr marL="914400" lvl="1" indent="-431800" algn="ctr" rtl="0">
              <a:spcBef>
                <a:spcPts val="0"/>
              </a:spcBef>
              <a:spcAft>
                <a:spcPts val="0"/>
              </a:spcAft>
              <a:buSzPts val="3200"/>
              <a:buChar char="▫"/>
              <a:defRPr sz="3200"/>
            </a:lvl2pPr>
            <a:lvl3pPr marL="1371600" lvl="2" indent="-431800" algn="ctr" rtl="0">
              <a:spcBef>
                <a:spcPts val="0"/>
              </a:spcBef>
              <a:spcAft>
                <a:spcPts val="0"/>
              </a:spcAft>
              <a:buSzPts val="3200"/>
              <a:buChar char="▫"/>
              <a:defRPr sz="3200"/>
            </a:lvl3pPr>
            <a:lvl4pPr marL="1828800" lvl="3" indent="-431800" algn="ctr" rtl="0">
              <a:spcBef>
                <a:spcPts val="0"/>
              </a:spcBef>
              <a:spcAft>
                <a:spcPts val="0"/>
              </a:spcAft>
              <a:buSzPts val="3200"/>
              <a:buChar char="▫"/>
              <a:defRPr sz="3200"/>
            </a:lvl4pPr>
            <a:lvl5pPr marL="2286000" lvl="4" indent="-431800" algn="ctr" rtl="0">
              <a:spcBef>
                <a:spcPts val="0"/>
              </a:spcBef>
              <a:spcAft>
                <a:spcPts val="0"/>
              </a:spcAft>
              <a:buSzPts val="3200"/>
              <a:buChar char="▫"/>
              <a:defRPr sz="3200"/>
            </a:lvl5pPr>
            <a:lvl6pPr marL="2743200" lvl="5" indent="-431800" algn="ctr" rtl="0">
              <a:spcBef>
                <a:spcPts val="0"/>
              </a:spcBef>
              <a:spcAft>
                <a:spcPts val="0"/>
              </a:spcAft>
              <a:buSzPts val="3200"/>
              <a:buChar char="▫"/>
              <a:defRPr sz="3200"/>
            </a:lvl6pPr>
            <a:lvl7pPr marL="3200400" lvl="6" indent="-431800" algn="ctr" rtl="0">
              <a:spcBef>
                <a:spcPts val="0"/>
              </a:spcBef>
              <a:spcAft>
                <a:spcPts val="0"/>
              </a:spcAft>
              <a:buSzPts val="3200"/>
              <a:buChar char="▫"/>
              <a:defRPr sz="3200"/>
            </a:lvl7pPr>
            <a:lvl8pPr marL="3657600" lvl="7" indent="-431800" algn="ctr" rtl="0">
              <a:spcBef>
                <a:spcPts val="0"/>
              </a:spcBef>
              <a:spcAft>
                <a:spcPts val="0"/>
              </a:spcAft>
              <a:buSzPts val="3200"/>
              <a:buChar char="▫"/>
              <a:defRPr sz="3200"/>
            </a:lvl8pPr>
            <a:lvl9pPr marL="4114800" lvl="8" indent="-431800" algn="ctr">
              <a:spcBef>
                <a:spcPts val="0"/>
              </a:spcBef>
              <a:spcAft>
                <a:spcPts val="0"/>
              </a:spcAft>
              <a:buSzPts val="3200"/>
              <a:buChar char="▫"/>
              <a:defRPr sz="3200"/>
            </a:lvl9pPr>
          </a:lstStyle>
          <a:p>
            <a:endParaRPr/>
          </a:p>
        </p:txBody>
      </p:sp>
      <p:sp>
        <p:nvSpPr>
          <p:cNvPr id="29" name="Google Shape;29;p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69490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sp>
        <p:nvSpPr>
          <p:cNvPr id="31" name="Google Shape;31;p5"/>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5"/>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5"/>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34" name="Google Shape;34;p5"/>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
        <p:nvSpPr>
          <p:cNvPr id="35" name="Google Shape;35;p5"/>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5"/>
          <p:cNvSpPr txBox="1">
            <a:spLocks noGrp="1"/>
          </p:cNvSpPr>
          <p:nvPr>
            <p:ph type="body" idx="1"/>
          </p:nvPr>
        </p:nvSpPr>
        <p:spPr>
          <a:xfrm>
            <a:off x="975250" y="1575121"/>
            <a:ext cx="7193400" cy="2702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37" name="Google Shape;37;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57818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7"/>
        <p:cNvGrpSpPr/>
        <p:nvPr/>
      </p:nvGrpSpPr>
      <p:grpSpPr>
        <a:xfrm>
          <a:off x="0" y="0"/>
          <a:ext cx="0" cy="0"/>
          <a:chOff x="0" y="0"/>
          <a:chExt cx="0" cy="0"/>
        </a:xfrm>
      </p:grpSpPr>
      <p:sp>
        <p:nvSpPr>
          <p:cNvPr id="58" name="Google Shape;58;p8"/>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8"/>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8"/>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8"/>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63" name="Google Shape;63;p8"/>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Tree>
    <p:extLst>
      <p:ext uri="{BB962C8B-B14F-4D97-AF65-F5344CB8AC3E}">
        <p14:creationId xmlns:p14="http://schemas.microsoft.com/office/powerpoint/2010/main" val="114929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white">
  <p:cSld name="Blank white">
    <p:bg>
      <p:bgPr>
        <a:gradFill>
          <a:gsLst>
            <a:gs pos="0">
              <a:schemeClr val="lt1"/>
            </a:gs>
            <a:gs pos="100000">
              <a:srgbClr val="ECF7EB"/>
            </a:gs>
          </a:gsLst>
          <a:path path="circle">
            <a:fillToRect r="100000" b="100000"/>
          </a:path>
          <a:tileRect l="-100000" t="-100000"/>
        </a:gradFill>
        <a:effectLst/>
      </p:bgPr>
    </p:bg>
    <p:spTree>
      <p:nvGrpSpPr>
        <p:cNvPr id="1" name="Shape 79"/>
        <p:cNvGrpSpPr/>
        <p:nvPr/>
      </p:nvGrpSpPr>
      <p:grpSpPr>
        <a:xfrm>
          <a:off x="0" y="0"/>
          <a:ext cx="0" cy="0"/>
          <a:chOff x="0" y="0"/>
          <a:chExt cx="0" cy="0"/>
        </a:xfrm>
      </p:grpSpPr>
      <p:sp>
        <p:nvSpPr>
          <p:cNvPr id="80" name="Google Shape;80;p12"/>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ECF7EB">
                  <a:alpha val="15080"/>
                </a:srgbClr>
              </a:gs>
              <a:gs pos="100000">
                <a:srgbClr val="C7E6D9">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27966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8000">
              <a:schemeClr val="accent3"/>
            </a:gs>
            <a:gs pos="100000">
              <a:schemeClr val="accent1"/>
            </a:gs>
          </a:gsLst>
          <a:path path="circle">
            <a:fillToRect r="100000" b="100000"/>
          </a:path>
          <a:tileRect l="-100000" t="-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75250" y="1065267"/>
            <a:ext cx="7193400" cy="393600"/>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lvl1pPr lvl="0">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1pPr>
            <a:lvl2pPr lvl="1">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2pPr>
            <a:lvl3pPr lvl="2">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3pPr>
            <a:lvl4pPr lvl="3">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4pPr>
            <a:lvl5pPr lvl="4">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5pPr>
            <a:lvl6pPr lvl="5">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6pPr>
            <a:lvl7pPr lvl="6">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7pPr>
            <a:lvl8pPr lvl="7">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8pPr>
            <a:lvl9pPr lvl="8">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975250" y="1575121"/>
            <a:ext cx="7193400" cy="27027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lt2"/>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6"/>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5"/>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accent4"/>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a:buNone/>
              <a:defRPr sz="1200">
                <a:solidFill>
                  <a:schemeClr val="lt2"/>
                </a:solidFill>
                <a:latin typeface="Quantico"/>
                <a:ea typeface="Quantico"/>
                <a:cs typeface="Quantico"/>
                <a:sym typeface="Quantico"/>
              </a:defRPr>
            </a:lvl1pPr>
            <a:lvl2pPr lvl="1" algn="r">
              <a:buNone/>
              <a:defRPr sz="1200">
                <a:solidFill>
                  <a:schemeClr val="lt2"/>
                </a:solidFill>
                <a:latin typeface="Quantico"/>
                <a:ea typeface="Quantico"/>
                <a:cs typeface="Quantico"/>
                <a:sym typeface="Quantico"/>
              </a:defRPr>
            </a:lvl2pPr>
            <a:lvl3pPr lvl="2" algn="r">
              <a:buNone/>
              <a:defRPr sz="1200">
                <a:solidFill>
                  <a:schemeClr val="lt2"/>
                </a:solidFill>
                <a:latin typeface="Quantico"/>
                <a:ea typeface="Quantico"/>
                <a:cs typeface="Quantico"/>
                <a:sym typeface="Quantico"/>
              </a:defRPr>
            </a:lvl3pPr>
            <a:lvl4pPr lvl="3" algn="r">
              <a:buNone/>
              <a:defRPr sz="1200">
                <a:solidFill>
                  <a:schemeClr val="lt2"/>
                </a:solidFill>
                <a:latin typeface="Quantico"/>
                <a:ea typeface="Quantico"/>
                <a:cs typeface="Quantico"/>
                <a:sym typeface="Quantico"/>
              </a:defRPr>
            </a:lvl4pPr>
            <a:lvl5pPr lvl="4" algn="r">
              <a:buNone/>
              <a:defRPr sz="1200">
                <a:solidFill>
                  <a:schemeClr val="lt2"/>
                </a:solidFill>
                <a:latin typeface="Quantico"/>
                <a:ea typeface="Quantico"/>
                <a:cs typeface="Quantico"/>
                <a:sym typeface="Quantico"/>
              </a:defRPr>
            </a:lvl5pPr>
            <a:lvl6pPr lvl="5" algn="r">
              <a:buNone/>
              <a:defRPr sz="1200">
                <a:solidFill>
                  <a:schemeClr val="lt2"/>
                </a:solidFill>
                <a:latin typeface="Quantico"/>
                <a:ea typeface="Quantico"/>
                <a:cs typeface="Quantico"/>
                <a:sym typeface="Quantico"/>
              </a:defRPr>
            </a:lvl6pPr>
            <a:lvl7pPr lvl="6" algn="r">
              <a:buNone/>
              <a:defRPr sz="1200">
                <a:solidFill>
                  <a:schemeClr val="lt2"/>
                </a:solidFill>
                <a:latin typeface="Quantico"/>
                <a:ea typeface="Quantico"/>
                <a:cs typeface="Quantico"/>
                <a:sym typeface="Quantico"/>
              </a:defRPr>
            </a:lvl7pPr>
            <a:lvl8pPr lvl="7" algn="r">
              <a:buNone/>
              <a:defRPr sz="1200">
                <a:solidFill>
                  <a:schemeClr val="lt2"/>
                </a:solidFill>
                <a:latin typeface="Quantico"/>
                <a:ea typeface="Quantico"/>
                <a:cs typeface="Quantico"/>
                <a:sym typeface="Quantico"/>
              </a:defRPr>
            </a:lvl8pPr>
            <a:lvl9pPr lvl="8" algn="r">
              <a:buNone/>
              <a:defRPr sz="1200">
                <a:solidFill>
                  <a:schemeClr val="lt2"/>
                </a:solidFill>
                <a:latin typeface="Quantico"/>
                <a:ea typeface="Quantico"/>
                <a:cs typeface="Quantico"/>
                <a:sym typeface="Quantic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60" r:id="rId2"/>
    <p:sldLayoutId id="2147483661" r:id="rId3"/>
    <p:sldLayoutId id="2147483662" r:id="rId4"/>
    <p:sldLayoutId id="2147483663" r:id="rId5"/>
    <p:sldLayoutId id="2147483664" r:id="rId6"/>
    <p:sldLayoutId id="2147483665"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1.png"/><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hyperlink" Target="https://factor-analyzer.readthedocs.io/en/latest/index.html"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975250" y="1991825"/>
            <a:ext cx="7193400" cy="1159800"/>
          </a:xfrm>
          <a:prstGeom prst="rect">
            <a:avLst/>
          </a:prstGeom>
        </p:spPr>
        <p:txBody>
          <a:bodyPr spcFirstLastPara="1" wrap="square" lIns="0" tIns="0" rIns="0" bIns="0" anchor="ctr" anchorCtr="0">
            <a:noAutofit/>
          </a:bodyPr>
          <a:lstStyle/>
          <a:p>
            <a:pPr lvl="0"/>
            <a:r>
              <a:rPr lang="en-US" altLang="zh-CN" sz="2400" dirty="0"/>
              <a:t>(</a:t>
            </a:r>
            <a:r>
              <a:rPr lang="zh-CN" altLang="en-US" sz="2400" dirty="0"/>
              <a:t>连续变量的</a:t>
            </a:r>
            <a:r>
              <a:rPr lang="en-US" altLang="zh-CN" sz="2400" dirty="0"/>
              <a:t>)</a:t>
            </a:r>
            <a:r>
              <a:rPr lang="zh-CN" altLang="en-US" dirty="0"/>
              <a:t>构成问题（其二） </a:t>
            </a:r>
            <a:r>
              <a:rPr lang="en-US" altLang="zh-CN" dirty="0"/>
              <a:t>Construction</a:t>
            </a:r>
            <a:r>
              <a:rPr lang="en-US" altLang="zh-CN" sz="1400" dirty="0"/>
              <a:t>(in continuous variables)</a:t>
            </a:r>
            <a:endParaRPr dirty="0"/>
          </a:p>
        </p:txBody>
      </p:sp>
      <p:sp>
        <p:nvSpPr>
          <p:cNvPr id="2" name="文本框 1">
            <a:extLst>
              <a:ext uri="{FF2B5EF4-FFF2-40B4-BE49-F238E27FC236}">
                <a16:creationId xmlns:a16="http://schemas.microsoft.com/office/drawing/2014/main" id="{D505311E-1D7F-4B65-B574-E210802ADA77}"/>
              </a:ext>
            </a:extLst>
          </p:cNvPr>
          <p:cNvSpPr txBox="1"/>
          <p:nvPr/>
        </p:nvSpPr>
        <p:spPr>
          <a:xfrm>
            <a:off x="975250" y="3609891"/>
            <a:ext cx="1107992" cy="369332"/>
          </a:xfrm>
          <a:prstGeom prst="rect">
            <a:avLst/>
          </a:prstGeom>
          <a:noFill/>
        </p:spPr>
        <p:txBody>
          <a:bodyPr wrap="square" rtlCol="0">
            <a:spAutoFit/>
          </a:bodyPr>
          <a:lstStyle/>
          <a:p>
            <a:r>
              <a:rPr lang="en-US" altLang="zh-CN" sz="1800" dirty="0">
                <a:solidFill>
                  <a:schemeClr val="lt1"/>
                </a:solidFill>
                <a:latin typeface="Quantico"/>
                <a:sym typeface="Quantico"/>
              </a:rPr>
              <a:t>Xi Chen</a:t>
            </a:r>
            <a:endParaRPr lang="zh-CN" altLang="en-US" sz="1800" dirty="0">
              <a:solidFill>
                <a:schemeClr val="lt1"/>
              </a:solidFill>
              <a:latin typeface="Quantico"/>
              <a:sym typeface="Quantico"/>
            </a:endParaRPr>
          </a:p>
        </p:txBody>
      </p:sp>
      <p:sp>
        <p:nvSpPr>
          <p:cNvPr id="4" name="灯片编号占位符 1">
            <a:extLst>
              <a:ext uri="{FF2B5EF4-FFF2-40B4-BE49-F238E27FC236}">
                <a16:creationId xmlns:a16="http://schemas.microsoft.com/office/drawing/2014/main" id="{8B06087A-752F-4A22-A2C9-F6764FA081A8}"/>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1</a:t>
            </a:fld>
            <a:endParaRPr lang="en" sz="1200" dirty="0">
              <a:solidFill>
                <a:schemeClr val="lt2"/>
              </a:solidFill>
              <a:latin typeface="Quantico"/>
              <a:sym typeface="Quantic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5C3173-40E5-4117-B71C-60C482B3172B}"/>
              </a:ext>
            </a:extLst>
          </p:cNvPr>
          <p:cNvSpPr>
            <a:spLocks noGrp="1"/>
          </p:cNvSpPr>
          <p:nvPr>
            <p:ph type="title"/>
          </p:nvPr>
        </p:nvSpPr>
        <p:spPr/>
        <p:txBody>
          <a:bodyPr/>
          <a:lstStyle/>
          <a:p>
            <a:r>
              <a:rPr lang="zh-CN" altLang="en-US" dirty="0"/>
              <a:t>建模思想</a:t>
            </a:r>
          </a:p>
        </p:txBody>
      </p:sp>
      <p:sp>
        <p:nvSpPr>
          <p:cNvPr id="3" name="文本占位符 2">
            <a:extLst>
              <a:ext uri="{FF2B5EF4-FFF2-40B4-BE49-F238E27FC236}">
                <a16:creationId xmlns:a16="http://schemas.microsoft.com/office/drawing/2014/main" id="{25FA1801-2B36-4046-B139-8CA0BDA65FC0}"/>
              </a:ext>
            </a:extLst>
          </p:cNvPr>
          <p:cNvSpPr>
            <a:spLocks noGrp="1"/>
          </p:cNvSpPr>
          <p:nvPr>
            <p:ph type="body" idx="1"/>
          </p:nvPr>
        </p:nvSpPr>
        <p:spPr/>
        <p:txBody>
          <a:bodyPr/>
          <a:lstStyle/>
          <a:p>
            <a:r>
              <a:rPr lang="zh-CN" altLang="en-US" dirty="0"/>
              <a:t>如果我有确定的</a:t>
            </a:r>
            <a:r>
              <a:rPr lang="en-US" altLang="zh-CN" dirty="0"/>
              <a:t>y</a:t>
            </a:r>
            <a:r>
              <a:rPr lang="zh-CN" altLang="en-US" dirty="0"/>
              <a:t>和确定的</a:t>
            </a:r>
            <a:r>
              <a:rPr lang="en-US" altLang="zh-CN" dirty="0"/>
              <a:t>x</a:t>
            </a:r>
            <a:r>
              <a:rPr lang="zh-CN" altLang="en-US" dirty="0"/>
              <a:t>，我可以通过任意建模来：</a:t>
            </a:r>
            <a:endParaRPr lang="en-US" altLang="zh-CN" dirty="0"/>
          </a:p>
          <a:p>
            <a:pPr lvl="1"/>
            <a:r>
              <a:rPr lang="zh-CN" altLang="en-US" dirty="0"/>
              <a:t>预测</a:t>
            </a:r>
            <a:r>
              <a:rPr lang="en-US" altLang="zh-CN" dirty="0"/>
              <a:t>y</a:t>
            </a:r>
          </a:p>
          <a:p>
            <a:pPr lvl="1"/>
            <a:r>
              <a:rPr lang="zh-CN" altLang="en-US" dirty="0"/>
              <a:t>分解</a:t>
            </a:r>
            <a:r>
              <a:rPr lang="en-US" altLang="zh-CN" dirty="0"/>
              <a:t>y</a:t>
            </a:r>
            <a:r>
              <a:rPr lang="zh-CN" altLang="en-US" dirty="0"/>
              <a:t>成</a:t>
            </a:r>
            <a:r>
              <a:rPr lang="en-US" altLang="zh-CN" dirty="0"/>
              <a:t>x</a:t>
            </a:r>
            <a:r>
              <a:rPr lang="zh-CN" altLang="en-US" dirty="0"/>
              <a:t>的集合，此时</a:t>
            </a:r>
            <a:r>
              <a:rPr lang="en-US" altLang="zh-CN" dirty="0"/>
              <a:t>y</a:t>
            </a:r>
            <a:r>
              <a:rPr lang="zh-CN" altLang="en-US" dirty="0"/>
              <a:t>由</a:t>
            </a:r>
            <a:r>
              <a:rPr lang="en-US" altLang="zh-CN" dirty="0"/>
              <a:t>x</a:t>
            </a:r>
            <a:r>
              <a:rPr lang="zh-CN" altLang="en-US" dirty="0"/>
              <a:t>构成</a:t>
            </a:r>
            <a:endParaRPr lang="en-US" altLang="zh-CN" dirty="0"/>
          </a:p>
          <a:p>
            <a:pPr lvl="1"/>
            <a:r>
              <a:rPr lang="zh-CN" altLang="en-US" dirty="0"/>
              <a:t>简单的线性模型内，</a:t>
            </a:r>
            <a:r>
              <a:rPr lang="en-US" altLang="zh-CN" dirty="0"/>
              <a:t>x</a:t>
            </a:r>
            <a:r>
              <a:rPr lang="zh-CN" altLang="en-US" dirty="0"/>
              <a:t>的系数</a:t>
            </a:r>
            <a:r>
              <a:rPr lang="en-US" altLang="zh-CN" dirty="0"/>
              <a:t>beta</a:t>
            </a:r>
            <a:r>
              <a:rPr lang="zh-CN" altLang="en-US" dirty="0"/>
              <a:t>（或未标准化系数</a:t>
            </a:r>
            <a:r>
              <a:rPr lang="en-US" altLang="zh-CN" dirty="0"/>
              <a:t>B</a:t>
            </a:r>
            <a:r>
              <a:rPr lang="zh-CN" altLang="en-US" dirty="0"/>
              <a:t>）即是权重（</a:t>
            </a:r>
            <a:r>
              <a:rPr lang="en-US" altLang="zh-CN" dirty="0"/>
              <a:t>weight</a:t>
            </a:r>
            <a:r>
              <a:rPr lang="zh-CN" altLang="en-US" dirty="0"/>
              <a:t>）</a:t>
            </a:r>
          </a:p>
        </p:txBody>
      </p:sp>
      <p:sp>
        <p:nvSpPr>
          <p:cNvPr id="4" name="灯片编号占位符 3">
            <a:extLst>
              <a:ext uri="{FF2B5EF4-FFF2-40B4-BE49-F238E27FC236}">
                <a16:creationId xmlns:a16="http://schemas.microsoft.com/office/drawing/2014/main" id="{F861D46E-C4AF-4998-BF45-2621CDE144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030166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1C1BFF-986E-4F48-B309-840325450EB2}"/>
              </a:ext>
            </a:extLst>
          </p:cNvPr>
          <p:cNvSpPr>
            <a:spLocks noGrp="1"/>
          </p:cNvSpPr>
          <p:nvPr>
            <p:ph type="title"/>
          </p:nvPr>
        </p:nvSpPr>
        <p:spPr/>
        <p:txBody>
          <a:bodyPr/>
          <a:lstStyle/>
          <a:p>
            <a:r>
              <a:rPr lang="zh-CN" altLang="en-US" dirty="0"/>
              <a:t>例如：</a:t>
            </a:r>
            <a:r>
              <a:rPr lang="en-US" altLang="zh-CN" dirty="0"/>
              <a:t>OLS</a:t>
            </a:r>
            <a:r>
              <a:rPr lang="zh-CN" altLang="en-US" dirty="0"/>
              <a:t>回归</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EB5AB809-ECD7-4773-8D95-EEE170643F6C}"/>
                  </a:ext>
                </a:extLst>
              </p:cNvPr>
              <p:cNvSpPr>
                <a:spLocks noGrp="1"/>
              </p:cNvSpPr>
              <p:nvPr>
                <p:ph type="body" idx="1"/>
              </p:nvPr>
            </p:nvSpPr>
            <p:spPr>
              <a:xfrm>
                <a:off x="975249" y="1575121"/>
                <a:ext cx="7549157" cy="2702700"/>
              </a:xfrm>
            </p:spPr>
            <p:txBody>
              <a:bodyPr/>
              <a:lstStyle/>
              <a:p>
                <a:r>
                  <a:rPr lang="zh-CN" altLang="en-US" dirty="0">
                    <a:latin typeface="Titillium Web Light" panose="02010600030101010101" charset="0"/>
                  </a:rPr>
                  <a:t>社会经济地位（</a:t>
                </a:r>
                <a:r>
                  <a:rPr lang="en-US" altLang="zh-CN" dirty="0">
                    <a:latin typeface="Titillium Web Light" panose="02010600030101010101" charset="0"/>
                  </a:rPr>
                  <a:t> Socioeconomic status, SES</a:t>
                </a:r>
                <a:r>
                  <a:rPr lang="zh-CN" altLang="en-US" dirty="0">
                    <a:latin typeface="Titillium Web Light" panose="02010600030101010101" charset="0"/>
                  </a:rPr>
                  <a:t>）</a:t>
                </a:r>
                <a:endParaRPr lang="en-US" altLang="zh-CN" dirty="0">
                  <a:latin typeface="Titillium Web Light" panose="02010600030101010101" charset="0"/>
                </a:endParaRPr>
              </a:p>
              <a:p>
                <a:pPr lvl="1"/>
                <a:r>
                  <a:rPr lang="zh-CN" altLang="en-US" dirty="0">
                    <a:latin typeface="Titillium Web Light" panose="02010600030101010101" charset="0"/>
                  </a:rPr>
                  <a:t>已知样本的社会经济地位（</a:t>
                </a:r>
                <a:r>
                  <a:rPr lang="en-US" altLang="zh-CN" dirty="0">
                    <a:latin typeface="Titillium Web Light" panose="02010600030101010101" charset="0"/>
                  </a:rPr>
                  <a:t>y</a:t>
                </a:r>
                <a:r>
                  <a:rPr lang="zh-CN" altLang="en-US" dirty="0">
                    <a:latin typeface="Titillium Web Light" panose="02010600030101010101" charset="0"/>
                  </a:rPr>
                  <a:t>，连续）</a:t>
                </a:r>
                <a:endParaRPr lang="en-US" altLang="zh-CN" dirty="0">
                  <a:latin typeface="Titillium Web Light" panose="02010600030101010101" charset="0"/>
                </a:endParaRPr>
              </a:p>
              <a:p>
                <a:pPr lvl="1"/>
                <a:r>
                  <a:rPr lang="zh-CN" altLang="en-US" dirty="0">
                    <a:latin typeface="Titillium Web Light" panose="02010600030101010101" charset="0"/>
                  </a:rPr>
                  <a:t>已知样本的收入（连续）、教育（近似连续）、职业（分类）</a:t>
                </a:r>
                <a:endParaRPr lang="en-US" altLang="zh-CN" dirty="0">
                  <a:latin typeface="Titillium Web Light" panose="02010600030101010101" charset="0"/>
                </a:endParaRPr>
              </a:p>
              <a:p>
                <a:pPr lvl="1"/>
                <a14:m>
                  <m:oMath xmlns:m="http://schemas.openxmlformats.org/officeDocument/2006/math">
                    <m:r>
                      <a:rPr lang="en-US" altLang="zh-CN" b="0" i="1" smtClean="0">
                        <a:latin typeface="Cambria Math" panose="02040503050406030204" pitchFamily="18" charset="0"/>
                      </a:rPr>
                      <m:t>𝑆𝐸𝑆</m:t>
                    </m:r>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0</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𝑖𝑛𝑐𝑜𝑚𝑒</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𝑒𝑑𝑢</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𝑐𝑎𝑟𝑒𝑒𝑟</m:t>
                    </m:r>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μ</m:t>
                        </m:r>
                      </m:e>
                      <m:sub>
                        <m:r>
                          <a:rPr lang="en-US" altLang="zh-CN" b="0" i="1" smtClean="0">
                            <a:latin typeface="Cambria Math" panose="02040503050406030204" pitchFamily="18" charset="0"/>
                          </a:rPr>
                          <m:t>𝑖</m:t>
                        </m:r>
                      </m:sub>
                    </m:sSub>
                  </m:oMath>
                </a14:m>
                <a:endParaRPr lang="en-US" altLang="zh-CN" dirty="0">
                  <a:latin typeface="Titillium Web Light" panose="02010600030101010101" charset="0"/>
                </a:endParaRPr>
              </a:p>
              <a:p>
                <a:pPr lvl="1"/>
                <a:endParaRPr lang="en-US" altLang="zh-CN" dirty="0">
                  <a:latin typeface="Titillium Web Light" panose="02010600030101010101" charset="0"/>
                </a:endParaRPr>
              </a:p>
              <a:p>
                <a:pPr lvl="1"/>
                <a:endParaRPr lang="en-US" altLang="zh-CN" dirty="0">
                  <a:latin typeface="Titillium Web Light" panose="02010600030101010101" charset="0"/>
                </a:endParaRPr>
              </a:p>
              <a:p>
                <a:pPr lvl="1"/>
                <a:r>
                  <a:rPr lang="zh-CN" altLang="en-US" sz="1200" dirty="0">
                    <a:latin typeface="Titillium Web Light" panose="02010600030101010101" charset="0"/>
                  </a:rPr>
                  <a:t>当然，这个例子不是很好，因为社会经济地位一般是由后者算出来的，而无法已知</a:t>
                </a:r>
              </a:p>
            </p:txBody>
          </p:sp>
        </mc:Choice>
        <mc:Fallback xmlns="">
          <p:sp>
            <p:nvSpPr>
              <p:cNvPr id="3" name="文本占位符 2">
                <a:extLst>
                  <a:ext uri="{FF2B5EF4-FFF2-40B4-BE49-F238E27FC236}">
                    <a16:creationId xmlns:a16="http://schemas.microsoft.com/office/drawing/2014/main" id="{EB5AB809-ECD7-4773-8D95-EEE170643F6C}"/>
                  </a:ext>
                </a:extLst>
              </p:cNvPr>
              <p:cNvSpPr>
                <a:spLocks noGrp="1" noRot="1" noChangeAspect="1" noMove="1" noResize="1" noEditPoints="1" noAdjustHandles="1" noChangeArrowheads="1" noChangeShapeType="1" noTextEdit="1"/>
              </p:cNvSpPr>
              <p:nvPr>
                <p:ph type="body" idx="1"/>
              </p:nvPr>
            </p:nvSpPr>
            <p:spPr>
              <a:xfrm>
                <a:off x="975249" y="1575121"/>
                <a:ext cx="7549157" cy="2702700"/>
              </a:xfrm>
              <a:blipFill>
                <a:blip r:embed="rId2"/>
                <a:stretch>
                  <a:fillRect l="-1696" t="-2703" b="-1328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1D2A527-CB9A-4078-A5A1-3A218D6CF5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1002065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2168C-0A83-4A91-9862-D48D05E59B12}"/>
              </a:ext>
            </a:extLst>
          </p:cNvPr>
          <p:cNvSpPr>
            <a:spLocks noGrp="1"/>
          </p:cNvSpPr>
          <p:nvPr>
            <p:ph type="title"/>
          </p:nvPr>
        </p:nvSpPr>
        <p:spPr>
          <a:xfrm>
            <a:off x="-1" y="0"/>
            <a:ext cx="8497957" cy="974035"/>
          </a:xfrm>
        </p:spPr>
        <p:txBody>
          <a:bodyPr/>
          <a:lstStyle/>
          <a:p>
            <a:r>
              <a:rPr lang="zh-CN" altLang="en-US" dirty="0"/>
              <a:t>一个经典案例</a:t>
            </a:r>
            <a:r>
              <a:rPr lang="zh-CN" altLang="en-US" sz="1800" dirty="0"/>
              <a:t>（在连续或近似连续场景下）</a:t>
            </a:r>
            <a:br>
              <a:rPr lang="en-US" altLang="zh-CN" sz="1800" dirty="0"/>
            </a:br>
            <a:br>
              <a:rPr lang="en-US" altLang="zh-CN" sz="1800" dirty="0"/>
            </a:br>
            <a:r>
              <a:rPr lang="en-US" altLang="zh-CN" sz="1800" dirty="0"/>
              <a:t>	</a:t>
            </a:r>
            <a:r>
              <a:rPr lang="zh-CN" altLang="en-US" sz="2000" dirty="0"/>
              <a:t>你想要研究心理概念“焦虑”是由什么组成</a:t>
            </a:r>
            <a:r>
              <a:rPr lang="en-US" altLang="zh-CN" sz="2000" dirty="0"/>
              <a:t>/</a:t>
            </a:r>
            <a:r>
              <a:rPr lang="zh-CN" altLang="en-US" sz="2000" dirty="0"/>
              <a:t>构成的</a:t>
            </a:r>
            <a:endParaRPr lang="zh-CN" altLang="en-US" dirty="0"/>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9D2272D9-47A1-4229-95D4-875A339BF24D}"/>
                  </a:ext>
                </a:extLst>
              </p:cNvPr>
              <p:cNvSpPr>
                <a:spLocks noGrp="1"/>
              </p:cNvSpPr>
              <p:nvPr>
                <p:ph type="body" idx="1"/>
              </p:nvPr>
            </p:nvSpPr>
            <p:spPr>
              <a:xfrm>
                <a:off x="975250" y="1113228"/>
                <a:ext cx="7309016" cy="3757223"/>
              </a:xfrm>
            </p:spPr>
            <p:txBody>
              <a:bodyPr/>
              <a:lstStyle/>
              <a:p>
                <a:r>
                  <a:rPr lang="zh-CN" altLang="en-US" sz="1400" dirty="0"/>
                  <a:t>你手上的资源有可能有很多，也有可能没有，它们可能包括：</a:t>
                </a:r>
                <a:endParaRPr lang="en-US" altLang="zh-CN" sz="1400" dirty="0"/>
              </a:p>
              <a:p>
                <a:pPr lvl="1"/>
                <a:r>
                  <a:rPr lang="en-US" altLang="zh-CN" sz="1400" dirty="0"/>
                  <a:t>1. </a:t>
                </a:r>
                <a:r>
                  <a:rPr lang="zh-CN" altLang="en-US" sz="1400" dirty="0"/>
                  <a:t>通过查阅文献，得到一个焦虑可能由“哪些东西”构成的框架</a:t>
                </a:r>
                <a:endParaRPr lang="en-US" altLang="zh-CN" sz="1400" dirty="0"/>
              </a:p>
              <a:p>
                <a:pPr lvl="2"/>
                <a:r>
                  <a:rPr lang="zh-CN" altLang="en-US" sz="1400" u="sng" dirty="0"/>
                  <a:t>紧张不安、惊恐，躯体化表现、失眠（</a:t>
                </a:r>
                <a:r>
                  <a:rPr lang="en-US" altLang="zh-CN" sz="1400" u="sng" dirty="0"/>
                  <a:t>nervousness, panic, somatization, insomnia</a:t>
                </a:r>
                <a:r>
                  <a:rPr lang="zh-CN" altLang="en-US" sz="1400" u="sng" dirty="0"/>
                  <a:t>）</a:t>
                </a:r>
                <a:endParaRPr lang="en-US" altLang="zh-CN" sz="1400" u="sng" dirty="0"/>
              </a:p>
              <a:p>
                <a:pPr lvl="2"/>
                <a:r>
                  <a:rPr lang="zh-CN" altLang="en-US" sz="1400" dirty="0"/>
                  <a:t>你进一步了解到，这些东西之间互相是</a:t>
                </a:r>
                <a:r>
                  <a:rPr lang="zh-CN" altLang="en-US" sz="1400" u="sng" dirty="0"/>
                  <a:t>独立</a:t>
                </a:r>
                <a:r>
                  <a:rPr lang="zh-CN" altLang="en-US" sz="1400" dirty="0"/>
                  <a:t>的</a:t>
                </a:r>
                <a:endParaRPr lang="en-US" altLang="zh-CN" sz="1400" dirty="0"/>
              </a:p>
              <a:p>
                <a:pPr lvl="3"/>
                <a:r>
                  <a:rPr lang="zh-CN" altLang="en-US" sz="700" dirty="0"/>
                  <a:t>另一条世界线：它们是</a:t>
                </a:r>
                <a:r>
                  <a:rPr lang="zh-CN" altLang="en-US" sz="700" u="sng" dirty="0"/>
                  <a:t>不独立的</a:t>
                </a:r>
                <a:r>
                  <a:rPr lang="zh-CN" altLang="en-US" sz="700" dirty="0"/>
                  <a:t>，彼此之间存在一定关系</a:t>
                </a:r>
                <a:endParaRPr lang="en-US" altLang="zh-CN" sz="700" dirty="0"/>
              </a:p>
              <a:p>
                <a:pPr lvl="1"/>
                <a:endParaRPr lang="en-US" altLang="zh-CN" sz="1400" dirty="0"/>
              </a:p>
              <a:p>
                <a:pPr lvl="1"/>
                <a:r>
                  <a:rPr lang="en-US" altLang="zh-CN" sz="600" dirty="0"/>
                  <a:t>2. </a:t>
                </a:r>
                <a:r>
                  <a:rPr lang="zh-CN" altLang="en-US" sz="600" dirty="0"/>
                  <a:t>从文献中发掘出来的，一些测量焦虑的题目（不是量表，基本都是李克特的题目，你也不知道这些题目测了什么）</a:t>
                </a:r>
                <a:endParaRPr lang="en-US" altLang="zh-CN" sz="600" dirty="0"/>
              </a:p>
              <a:p>
                <a:pPr lvl="2"/>
                <a:r>
                  <a:rPr lang="zh-CN" altLang="en-US" sz="600" u="sng" dirty="0"/>
                  <a:t>一共有</a:t>
                </a:r>
                <a:r>
                  <a:rPr lang="en-US" altLang="zh-CN" sz="600" u="sng" dirty="0"/>
                  <a:t>50</a:t>
                </a:r>
                <a:r>
                  <a:rPr lang="zh-CN" altLang="en-US" sz="600" u="sng" dirty="0"/>
                  <a:t>道题目</a:t>
                </a:r>
                <a:endParaRPr lang="en-US" altLang="zh-CN" sz="600" u="sng" dirty="0"/>
              </a:p>
              <a:p>
                <a:pPr lvl="1"/>
                <a:endParaRPr lang="en-US" altLang="zh-CN" sz="600" dirty="0"/>
              </a:p>
              <a:p>
                <a:pPr lvl="1"/>
                <a:r>
                  <a:rPr lang="en-US" altLang="zh-CN" sz="600" dirty="0"/>
                  <a:t>3.1 </a:t>
                </a:r>
                <a:r>
                  <a:rPr lang="zh-CN" altLang="en-US" sz="600" dirty="0"/>
                  <a:t>你拿到一些</a:t>
                </a:r>
                <a:r>
                  <a:rPr lang="zh-CN" altLang="en-US" sz="600" u="sng" dirty="0"/>
                  <a:t>已有的焦虑量表</a:t>
                </a:r>
                <a:r>
                  <a:rPr lang="zh-CN" altLang="en-US" sz="600" dirty="0"/>
                  <a:t>，他们都使用李克特评分，有相应的信效度指标</a:t>
                </a:r>
                <a:endParaRPr lang="en-US" altLang="zh-CN" sz="600" dirty="0"/>
              </a:p>
              <a:p>
                <a:pPr lvl="1"/>
                <a:r>
                  <a:rPr lang="en-US" altLang="zh-CN" sz="1400" dirty="0"/>
                  <a:t>3.2 </a:t>
                </a:r>
                <a:r>
                  <a:rPr lang="zh-CN" altLang="en-US" sz="1400" dirty="0"/>
                  <a:t>你有测量上面的</a:t>
                </a:r>
                <a:r>
                  <a:rPr lang="zh-CN" altLang="en-US" sz="1400" u="sng" dirty="0"/>
                  <a:t>紧张不安、惊恐、躯体化表现和失眠的量表</a:t>
                </a:r>
                <a:endParaRPr lang="en-US" altLang="zh-CN" sz="1400" u="sng" dirty="0"/>
              </a:p>
              <a:p>
                <a:pPr lvl="1"/>
                <a:endParaRPr lang="en-US" altLang="zh-CN" sz="1400" dirty="0"/>
              </a:p>
              <a:p>
                <a:pPr lvl="1"/>
                <a:r>
                  <a:rPr lang="en-US" altLang="zh-CN" sz="1400" dirty="0"/>
                  <a:t>4.1 </a:t>
                </a:r>
                <a:r>
                  <a:rPr lang="zh-CN" altLang="en-US" sz="1400" dirty="0"/>
                  <a:t>你有一些被试，他们都有一个连续的</a:t>
                </a:r>
                <a:r>
                  <a:rPr lang="zh-CN" altLang="en-US" sz="1400" u="sng" dirty="0"/>
                  <a:t>金标准（</a:t>
                </a:r>
                <a:r>
                  <a:rPr lang="en-US" altLang="zh-CN" sz="1400" u="sng" dirty="0"/>
                  <a:t>gold standard</a:t>
                </a:r>
                <a:r>
                  <a:rPr lang="zh-CN" altLang="en-US" sz="1400" u="sng" dirty="0"/>
                  <a:t>）分数</a:t>
                </a:r>
                <a:r>
                  <a:rPr lang="zh-CN" altLang="en-US" sz="1400" dirty="0"/>
                  <a:t>，来确定他们的焦虑水平</a:t>
                </a:r>
                <a:endParaRPr lang="en-US" altLang="zh-CN" sz="1400" dirty="0"/>
              </a:p>
              <a:p>
                <a:pPr lvl="1"/>
                <a:r>
                  <a:rPr lang="en-US" altLang="zh-CN" sz="800" dirty="0"/>
                  <a:t>4.2.</a:t>
                </a:r>
                <a:r>
                  <a:rPr lang="zh-CN" altLang="en-US" sz="800" dirty="0"/>
                  <a:t> 你还有一些被试，他们没有上述的</a:t>
                </a:r>
                <a:r>
                  <a:rPr lang="zh-CN" altLang="en-US" sz="800" u="sng" dirty="0"/>
                  <a:t>金标准（</a:t>
                </a:r>
                <a:r>
                  <a:rPr lang="en-US" altLang="zh-CN" sz="800" u="sng" dirty="0"/>
                  <a:t>gold standard</a:t>
                </a:r>
                <a:r>
                  <a:rPr lang="zh-CN" altLang="en-US" sz="800" u="sng" dirty="0"/>
                  <a:t>）分数</a:t>
                </a:r>
                <a:endParaRPr lang="en-US" altLang="zh-CN" sz="800" u="sng" dirty="0"/>
              </a:p>
              <a:p>
                <a:pPr lvl="1"/>
                <a:r>
                  <a:rPr lang="en-US" altLang="zh-CN" sz="1400" dirty="0"/>
                  <a:t>5. </a:t>
                </a:r>
                <a:r>
                  <a:rPr lang="zh-CN" altLang="en-US" sz="1400" dirty="0"/>
                  <a:t>他们都答应做你上面的量表题目</a:t>
                </a:r>
                <a:endParaRPr lang="en-US" altLang="zh-CN" sz="1400" dirty="0"/>
              </a:p>
              <a:p>
                <a:pPr lvl="1"/>
                <a:endParaRPr lang="en-US" altLang="zh-CN" sz="1400" dirty="0"/>
              </a:p>
              <a:p>
                <a:pPr lvl="1"/>
                <a14:m>
                  <m:oMath xmlns:m="http://schemas.openxmlformats.org/officeDocument/2006/math">
                    <m:r>
                      <a:rPr lang="en-US" altLang="zh-CN" sz="1400" b="0" i="1" smtClean="0">
                        <a:latin typeface="Cambria Math" panose="02040503050406030204" pitchFamily="18" charset="0"/>
                      </a:rPr>
                      <m:t>𝐴𝑛𝑥</m:t>
                    </m:r>
                    <m:r>
                      <a:rPr lang="en-US" altLang="zh-CN" sz="1400" b="0" i="0" smtClean="0">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0</m:t>
                        </m:r>
                      </m:sub>
                    </m:sSub>
                    <m:r>
                      <a:rPr lang="en-US" altLang="zh-CN" sz="1400" b="0" i="0"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𝑛𝑒𝑟𝑣</m:t>
                    </m:r>
                    <m:r>
                      <a:rPr lang="en-US" altLang="zh-CN" sz="1400" b="0" i="1" smtClean="0">
                        <a:latin typeface="Cambria Math" panose="02040503050406030204" pitchFamily="18" charset="0"/>
                      </a:rPr>
                      <m:t>+</m:t>
                    </m:r>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𝑏</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𝑝𝑎𝑛𝑖</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𝑏</m:t>
                        </m:r>
                      </m:e>
                      <m:sub>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𝑠𝑜𝑚𝑎</m:t>
                    </m:r>
                    <m:r>
                      <a:rPr lang="en-US" altLang="zh-CN" sz="1400" b="0" i="0"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𝑏</m:t>
                        </m:r>
                      </m:e>
                      <m:sub>
                        <m:r>
                          <a:rPr lang="en-US" altLang="zh-CN" sz="1400" b="0" i="1" smtClean="0">
                            <a:latin typeface="Cambria Math" panose="02040503050406030204" pitchFamily="18" charset="0"/>
                          </a:rPr>
                          <m:t>4</m:t>
                        </m:r>
                      </m:sub>
                    </m:sSub>
                    <m:r>
                      <a:rPr lang="en-US" altLang="zh-CN" sz="1400" b="0" i="1" smtClean="0">
                        <a:latin typeface="Cambria Math" panose="02040503050406030204" pitchFamily="18" charset="0"/>
                      </a:rPr>
                      <m:t>𝑖𝑛𝑠</m:t>
                    </m:r>
                    <m:r>
                      <a:rPr lang="en-US" altLang="zh-CN" sz="1400" b="0" i="0" smtClean="0">
                        <a:latin typeface="Cambria Math" panose="02040503050406030204" pitchFamily="18" charset="0"/>
                      </a:rPr>
                      <m:t>+</m:t>
                    </m:r>
                    <m:sSub>
                      <m:sSubPr>
                        <m:ctrlPr>
                          <a:rPr lang="en-US" altLang="zh-CN" sz="1400" b="0" i="1" smtClean="0">
                            <a:latin typeface="Cambria Math" panose="02040503050406030204" pitchFamily="18" charset="0"/>
                          </a:rPr>
                        </m:ctrlPr>
                      </m:sSubPr>
                      <m:e>
                        <m:r>
                          <m:rPr>
                            <m:sty m:val="p"/>
                          </m:rPr>
                          <a:rPr lang="en-US" altLang="zh-CN" sz="1400" i="1">
                            <a:latin typeface="Cambria Math" panose="02040503050406030204" pitchFamily="18" charset="0"/>
                          </a:rPr>
                          <m:t>μ</m:t>
                        </m:r>
                      </m:e>
                      <m:sub>
                        <m:r>
                          <a:rPr lang="en-US" altLang="zh-CN" sz="1400" b="0" i="1" smtClean="0">
                            <a:latin typeface="Cambria Math" panose="02040503050406030204" pitchFamily="18" charset="0"/>
                          </a:rPr>
                          <m:t>𝑖</m:t>
                        </m:r>
                      </m:sub>
                    </m:sSub>
                  </m:oMath>
                </a14:m>
                <a:endParaRPr lang="en-US" altLang="zh-CN" sz="1400" dirty="0"/>
              </a:p>
              <a:p>
                <a:pPr lvl="1"/>
                <a:r>
                  <a:rPr lang="zh-CN" altLang="en-US" sz="1400" dirty="0"/>
                  <a:t>回归模型</a:t>
                </a:r>
                <a:endParaRPr lang="en-US" altLang="zh-CN" sz="1400" dirty="0"/>
              </a:p>
            </p:txBody>
          </p:sp>
        </mc:Choice>
        <mc:Fallback xmlns="">
          <p:sp>
            <p:nvSpPr>
              <p:cNvPr id="3" name="文本占位符 2">
                <a:extLst>
                  <a:ext uri="{FF2B5EF4-FFF2-40B4-BE49-F238E27FC236}">
                    <a16:creationId xmlns:a16="http://schemas.microsoft.com/office/drawing/2014/main" id="{9D2272D9-47A1-4229-95D4-875A339BF24D}"/>
                  </a:ext>
                </a:extLst>
              </p:cNvPr>
              <p:cNvSpPr>
                <a:spLocks noGrp="1" noRot="1" noChangeAspect="1" noMove="1" noResize="1" noEditPoints="1" noAdjustHandles="1" noChangeArrowheads="1" noChangeShapeType="1" noTextEdit="1"/>
              </p:cNvSpPr>
              <p:nvPr>
                <p:ph type="body" idx="1"/>
              </p:nvPr>
            </p:nvSpPr>
            <p:spPr>
              <a:xfrm>
                <a:off x="975250" y="1113228"/>
                <a:ext cx="7309016" cy="3757223"/>
              </a:xfrm>
              <a:blipFill>
                <a:blip r:embed="rId2"/>
                <a:stretch>
                  <a:fillRect l="-1751" t="-5357" b="-373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EBABCB7-BB63-4E86-A5B0-2C2F0D1FED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712249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2168C-0A83-4A91-9862-D48D05E59B12}"/>
              </a:ext>
            </a:extLst>
          </p:cNvPr>
          <p:cNvSpPr>
            <a:spLocks noGrp="1"/>
          </p:cNvSpPr>
          <p:nvPr>
            <p:ph type="title"/>
          </p:nvPr>
        </p:nvSpPr>
        <p:spPr>
          <a:xfrm>
            <a:off x="-1" y="0"/>
            <a:ext cx="8497957" cy="974035"/>
          </a:xfrm>
        </p:spPr>
        <p:txBody>
          <a:bodyPr/>
          <a:lstStyle/>
          <a:p>
            <a:r>
              <a:rPr lang="zh-CN" altLang="en-US" dirty="0"/>
              <a:t>一个经典案例</a:t>
            </a:r>
            <a:r>
              <a:rPr lang="zh-CN" altLang="en-US" sz="1800" dirty="0"/>
              <a:t>（在连续或近似连续场景下）</a:t>
            </a:r>
            <a:br>
              <a:rPr lang="en-US" altLang="zh-CN" sz="1800" dirty="0"/>
            </a:br>
            <a:br>
              <a:rPr lang="en-US" altLang="zh-CN" sz="1800" dirty="0"/>
            </a:br>
            <a:r>
              <a:rPr lang="en-US" altLang="zh-CN" sz="1800" dirty="0"/>
              <a:t>	</a:t>
            </a:r>
            <a:r>
              <a:rPr lang="zh-CN" altLang="en-US" sz="2000" dirty="0"/>
              <a:t>你想要研究心理概念“焦虑”是由什么组成</a:t>
            </a:r>
            <a:r>
              <a:rPr lang="en-US" altLang="zh-CN" sz="2000" dirty="0"/>
              <a:t>/</a:t>
            </a:r>
            <a:r>
              <a:rPr lang="zh-CN" altLang="en-US" sz="2000" dirty="0"/>
              <a:t>构成的</a:t>
            </a:r>
            <a:endParaRPr lang="zh-CN" altLang="en-US" dirty="0"/>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9D2272D9-47A1-4229-95D4-875A339BF24D}"/>
                  </a:ext>
                </a:extLst>
              </p:cNvPr>
              <p:cNvSpPr>
                <a:spLocks noGrp="1"/>
              </p:cNvSpPr>
              <p:nvPr>
                <p:ph type="body" idx="1"/>
              </p:nvPr>
            </p:nvSpPr>
            <p:spPr>
              <a:xfrm>
                <a:off x="975250" y="1113228"/>
                <a:ext cx="7309016" cy="3757223"/>
              </a:xfrm>
            </p:spPr>
            <p:txBody>
              <a:bodyPr/>
              <a:lstStyle/>
              <a:p>
                <a:r>
                  <a:rPr lang="zh-CN" altLang="en-US" sz="1400" dirty="0"/>
                  <a:t>你手上的资源有可能有很多，也有可能没有，它们可能包括：</a:t>
                </a:r>
                <a:endParaRPr lang="en-US" altLang="zh-CN" sz="1400" dirty="0"/>
              </a:p>
              <a:p>
                <a:pPr lvl="1"/>
                <a:r>
                  <a:rPr lang="en-US" altLang="zh-CN" sz="1400" dirty="0"/>
                  <a:t>1. </a:t>
                </a:r>
                <a:r>
                  <a:rPr lang="zh-CN" altLang="en-US" sz="1400" dirty="0"/>
                  <a:t>通过查阅文献，得到一个焦虑可能由“哪些东西”构成的框架</a:t>
                </a:r>
                <a:endParaRPr lang="en-US" altLang="zh-CN" sz="1400" dirty="0"/>
              </a:p>
              <a:p>
                <a:pPr lvl="2"/>
                <a:r>
                  <a:rPr lang="zh-CN" altLang="en-US" sz="1400" u="sng" dirty="0"/>
                  <a:t>紧张不安、惊恐，躯体化表现、失眠（</a:t>
                </a:r>
                <a:r>
                  <a:rPr lang="en-US" altLang="zh-CN" sz="1400" u="sng" dirty="0"/>
                  <a:t>nervousness, panic, somatization, insomnia</a:t>
                </a:r>
                <a:r>
                  <a:rPr lang="zh-CN" altLang="en-US" sz="1400" u="sng" dirty="0"/>
                  <a:t>）</a:t>
                </a:r>
                <a:endParaRPr lang="en-US" altLang="zh-CN" sz="1400" u="sng" dirty="0"/>
              </a:p>
              <a:p>
                <a:pPr lvl="2"/>
                <a:r>
                  <a:rPr lang="zh-CN" altLang="en-US" sz="700" dirty="0"/>
                  <a:t>你进一步了解到，这些东西之间互相是</a:t>
                </a:r>
                <a:r>
                  <a:rPr lang="zh-CN" altLang="en-US" sz="700" u="sng" dirty="0"/>
                  <a:t>独立</a:t>
                </a:r>
                <a:r>
                  <a:rPr lang="zh-CN" altLang="en-US" sz="700" dirty="0"/>
                  <a:t>的</a:t>
                </a:r>
                <a:endParaRPr lang="en-US" altLang="zh-CN" sz="700" dirty="0"/>
              </a:p>
              <a:p>
                <a:pPr lvl="3"/>
                <a:r>
                  <a:rPr lang="zh-CN" altLang="en-US" sz="1400" dirty="0"/>
                  <a:t>另一条世界线：它们是</a:t>
                </a:r>
                <a:r>
                  <a:rPr lang="zh-CN" altLang="en-US" sz="1400" u="sng" dirty="0"/>
                  <a:t>不独立的</a:t>
                </a:r>
                <a:r>
                  <a:rPr lang="zh-CN" altLang="en-US" sz="1400" dirty="0"/>
                  <a:t>，彼此之间存在一定关系</a:t>
                </a:r>
                <a:endParaRPr lang="en-US" altLang="zh-CN" sz="1400" dirty="0"/>
              </a:p>
              <a:p>
                <a:pPr lvl="1"/>
                <a:endParaRPr lang="en-US" altLang="zh-CN" sz="1400" dirty="0"/>
              </a:p>
              <a:p>
                <a:pPr lvl="1"/>
                <a:r>
                  <a:rPr lang="en-US" altLang="zh-CN" sz="600" dirty="0"/>
                  <a:t>2. </a:t>
                </a:r>
                <a:r>
                  <a:rPr lang="zh-CN" altLang="en-US" sz="600" dirty="0"/>
                  <a:t>从文献中发掘出来的，一些测量焦虑的题目（不是量表，基本都是李克特的题目，你也不知道这些题目测了什么）</a:t>
                </a:r>
                <a:endParaRPr lang="en-US" altLang="zh-CN" sz="600" dirty="0"/>
              </a:p>
              <a:p>
                <a:pPr lvl="2"/>
                <a:r>
                  <a:rPr lang="zh-CN" altLang="en-US" sz="600" u="sng" dirty="0"/>
                  <a:t>一共有</a:t>
                </a:r>
                <a:r>
                  <a:rPr lang="en-US" altLang="zh-CN" sz="600" u="sng" dirty="0"/>
                  <a:t>50</a:t>
                </a:r>
                <a:r>
                  <a:rPr lang="zh-CN" altLang="en-US" sz="600" u="sng" dirty="0"/>
                  <a:t>道题目</a:t>
                </a:r>
                <a:endParaRPr lang="en-US" altLang="zh-CN" sz="600" u="sng" dirty="0"/>
              </a:p>
              <a:p>
                <a:pPr lvl="1"/>
                <a:endParaRPr lang="en-US" altLang="zh-CN" sz="600" dirty="0"/>
              </a:p>
              <a:p>
                <a:pPr lvl="1"/>
                <a:r>
                  <a:rPr lang="en-US" altLang="zh-CN" sz="600" dirty="0"/>
                  <a:t>3.1 </a:t>
                </a:r>
                <a:r>
                  <a:rPr lang="zh-CN" altLang="en-US" sz="600" dirty="0"/>
                  <a:t>你拿到一些</a:t>
                </a:r>
                <a:r>
                  <a:rPr lang="zh-CN" altLang="en-US" sz="600" u="sng" dirty="0"/>
                  <a:t>已有的焦虑量表</a:t>
                </a:r>
                <a:r>
                  <a:rPr lang="zh-CN" altLang="en-US" sz="600" dirty="0"/>
                  <a:t>，他们都使用李克特评分，有相应的信效度指标</a:t>
                </a:r>
                <a:endParaRPr lang="en-US" altLang="zh-CN" sz="600" dirty="0"/>
              </a:p>
              <a:p>
                <a:pPr lvl="1"/>
                <a:r>
                  <a:rPr lang="en-US" altLang="zh-CN" sz="1400" dirty="0"/>
                  <a:t>3.2 </a:t>
                </a:r>
                <a:r>
                  <a:rPr lang="zh-CN" altLang="en-US" sz="1400" dirty="0"/>
                  <a:t>你有测量上面的</a:t>
                </a:r>
                <a:r>
                  <a:rPr lang="zh-CN" altLang="en-US" sz="1400" u="sng" dirty="0"/>
                  <a:t>紧张不安、惊恐、躯体化表现和失眠的量表</a:t>
                </a:r>
                <a:endParaRPr lang="en-US" altLang="zh-CN" sz="1400" u="sng" dirty="0"/>
              </a:p>
              <a:p>
                <a:pPr lvl="1"/>
                <a:endParaRPr lang="en-US" altLang="zh-CN" sz="1400" dirty="0"/>
              </a:p>
              <a:p>
                <a:pPr lvl="1"/>
                <a:r>
                  <a:rPr lang="en-US" altLang="zh-CN" sz="1400" dirty="0"/>
                  <a:t>4.1 </a:t>
                </a:r>
                <a:r>
                  <a:rPr lang="zh-CN" altLang="en-US" sz="1400" dirty="0"/>
                  <a:t>你有一些被试，他们都有一个连续的</a:t>
                </a:r>
                <a:r>
                  <a:rPr lang="zh-CN" altLang="en-US" sz="1400" u="sng" dirty="0"/>
                  <a:t>金标准（</a:t>
                </a:r>
                <a:r>
                  <a:rPr lang="en-US" altLang="zh-CN" sz="1400" u="sng" dirty="0"/>
                  <a:t>gold standard</a:t>
                </a:r>
                <a:r>
                  <a:rPr lang="zh-CN" altLang="en-US" sz="1400" u="sng" dirty="0"/>
                  <a:t>）分数</a:t>
                </a:r>
                <a:r>
                  <a:rPr lang="zh-CN" altLang="en-US" sz="1400" dirty="0"/>
                  <a:t>，来确定他们的焦虑水平</a:t>
                </a:r>
                <a:endParaRPr lang="en-US" altLang="zh-CN" sz="1400" dirty="0"/>
              </a:p>
              <a:p>
                <a:pPr lvl="1"/>
                <a:r>
                  <a:rPr lang="en-US" altLang="zh-CN" sz="800" dirty="0"/>
                  <a:t>4.2.</a:t>
                </a:r>
                <a:r>
                  <a:rPr lang="zh-CN" altLang="en-US" sz="800" dirty="0"/>
                  <a:t> 你还有一些被试，他们没有上述的</a:t>
                </a:r>
                <a:r>
                  <a:rPr lang="zh-CN" altLang="en-US" sz="800" u="sng" dirty="0"/>
                  <a:t>金标准（</a:t>
                </a:r>
                <a:r>
                  <a:rPr lang="en-US" altLang="zh-CN" sz="800" u="sng" dirty="0"/>
                  <a:t>gold standard</a:t>
                </a:r>
                <a:r>
                  <a:rPr lang="zh-CN" altLang="en-US" sz="800" u="sng" dirty="0"/>
                  <a:t>）分数</a:t>
                </a:r>
                <a:endParaRPr lang="en-US" altLang="zh-CN" sz="800" u="sng" dirty="0"/>
              </a:p>
              <a:p>
                <a:pPr lvl="1"/>
                <a:r>
                  <a:rPr lang="en-US" altLang="zh-CN" sz="1400" dirty="0"/>
                  <a:t>5. </a:t>
                </a:r>
                <a:r>
                  <a:rPr lang="zh-CN" altLang="en-US" sz="1400" dirty="0"/>
                  <a:t>他们都答应做你上面的量表题目</a:t>
                </a:r>
                <a:endParaRPr lang="en-US" altLang="zh-CN" sz="1400" dirty="0"/>
              </a:p>
              <a:p>
                <a:pPr lvl="1"/>
                <a:endParaRPr lang="en-US" altLang="zh-CN" sz="1400" dirty="0"/>
              </a:p>
              <a:p>
                <a:pPr lvl="1"/>
                <a14:m>
                  <m:oMath xmlns:m="http://schemas.openxmlformats.org/officeDocument/2006/math">
                    <m:r>
                      <a:rPr lang="en-US" altLang="zh-CN" sz="1400" b="0" i="1" smtClean="0">
                        <a:latin typeface="Cambria Math" panose="02040503050406030204" pitchFamily="18" charset="0"/>
                      </a:rPr>
                      <m:t>𝐴𝑛𝑥</m:t>
                    </m:r>
                    <m:r>
                      <a:rPr lang="en-US" altLang="zh-CN" sz="1400" b="0" i="0" smtClean="0">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0</m:t>
                        </m:r>
                      </m:sub>
                    </m:sSub>
                    <m:r>
                      <a:rPr lang="en-US" altLang="zh-CN" sz="1400" b="0" i="0"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𝑛𝑒𝑟𝑣</m:t>
                    </m:r>
                    <m:r>
                      <a:rPr lang="en-US" altLang="zh-CN" sz="1400" b="0" i="1" smtClean="0">
                        <a:latin typeface="Cambria Math" panose="02040503050406030204" pitchFamily="18" charset="0"/>
                      </a:rPr>
                      <m:t>+</m:t>
                    </m:r>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𝑏</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𝑝𝑎𝑛𝑖</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𝑏</m:t>
                        </m:r>
                      </m:e>
                      <m:sub>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𝑠𝑜𝑚𝑎</m:t>
                    </m:r>
                    <m:r>
                      <a:rPr lang="en-US" altLang="zh-CN" sz="1400" b="0" i="0"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𝑏</m:t>
                        </m:r>
                      </m:e>
                      <m:sub>
                        <m:r>
                          <a:rPr lang="en-US" altLang="zh-CN" sz="1400" b="0" i="1" smtClean="0">
                            <a:latin typeface="Cambria Math" panose="02040503050406030204" pitchFamily="18" charset="0"/>
                          </a:rPr>
                          <m:t>4</m:t>
                        </m:r>
                      </m:sub>
                    </m:sSub>
                    <m:r>
                      <a:rPr lang="en-US" altLang="zh-CN" sz="1400" b="0" i="1" smtClean="0">
                        <a:latin typeface="Cambria Math" panose="02040503050406030204" pitchFamily="18" charset="0"/>
                      </a:rPr>
                      <m:t>𝑖𝑛𝑠</m:t>
                    </m:r>
                    <m:r>
                      <a:rPr lang="en-US" altLang="zh-CN" sz="1400" b="0" i="0"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5</m:t>
                        </m:r>
                      </m:sub>
                    </m:sSub>
                    <m:r>
                      <a:rPr lang="en-US" altLang="zh-CN" sz="1400" b="0" i="1" smtClean="0">
                        <a:latin typeface="Cambria Math" panose="02040503050406030204" pitchFamily="18" charset="0"/>
                      </a:rPr>
                      <m:t>𝑛𝑒𝑟𝑣</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𝑝𝑎𝑛𝑖</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m:rPr>
                            <m:sty m:val="p"/>
                          </m:rPr>
                          <a:rPr lang="en-US" altLang="zh-CN" sz="1400" i="1">
                            <a:latin typeface="Cambria Math" panose="02040503050406030204" pitchFamily="18" charset="0"/>
                          </a:rPr>
                          <m:t>μ</m:t>
                        </m:r>
                      </m:e>
                      <m:sub>
                        <m:r>
                          <a:rPr lang="en-US" altLang="zh-CN" sz="1400" b="0" i="1" smtClean="0">
                            <a:latin typeface="Cambria Math" panose="02040503050406030204" pitchFamily="18" charset="0"/>
                          </a:rPr>
                          <m:t>𝑖</m:t>
                        </m:r>
                      </m:sub>
                    </m:sSub>
                  </m:oMath>
                </a14:m>
                <a:endParaRPr lang="en-US" altLang="zh-CN" sz="1400" dirty="0"/>
              </a:p>
              <a:p>
                <a:pPr lvl="1"/>
                <a:r>
                  <a:rPr lang="zh-CN" altLang="en-US" sz="1400" dirty="0"/>
                  <a:t>公因子模型</a:t>
                </a:r>
                <a:endParaRPr lang="en-US" altLang="zh-CN" sz="1400" dirty="0"/>
              </a:p>
            </p:txBody>
          </p:sp>
        </mc:Choice>
        <mc:Fallback xmlns="">
          <p:sp>
            <p:nvSpPr>
              <p:cNvPr id="3" name="文本占位符 2">
                <a:extLst>
                  <a:ext uri="{FF2B5EF4-FFF2-40B4-BE49-F238E27FC236}">
                    <a16:creationId xmlns:a16="http://schemas.microsoft.com/office/drawing/2014/main" id="{9D2272D9-47A1-4229-95D4-875A339BF24D}"/>
                  </a:ext>
                </a:extLst>
              </p:cNvPr>
              <p:cNvSpPr>
                <a:spLocks noGrp="1" noRot="1" noChangeAspect="1" noMove="1" noResize="1" noEditPoints="1" noAdjustHandles="1" noChangeArrowheads="1" noChangeShapeType="1" noTextEdit="1"/>
              </p:cNvSpPr>
              <p:nvPr>
                <p:ph type="body" idx="1"/>
              </p:nvPr>
            </p:nvSpPr>
            <p:spPr>
              <a:xfrm>
                <a:off x="975250" y="1113228"/>
                <a:ext cx="7309016" cy="3757223"/>
              </a:xfrm>
              <a:blipFill>
                <a:blip r:embed="rId2"/>
                <a:stretch>
                  <a:fillRect l="-1751" t="-5357" b="-373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EBABCB7-BB63-4E86-A5B0-2C2F0D1FED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1873944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D2D1F0-CE52-4750-BD1A-145C15D57348}"/>
              </a:ext>
            </a:extLst>
          </p:cNvPr>
          <p:cNvSpPr>
            <a:spLocks noGrp="1"/>
          </p:cNvSpPr>
          <p:nvPr>
            <p:ph type="title"/>
          </p:nvPr>
        </p:nvSpPr>
        <p:spPr/>
        <p:txBody>
          <a:bodyPr/>
          <a:lstStyle/>
          <a:p>
            <a:r>
              <a:rPr lang="zh-CN" altLang="en-US" dirty="0"/>
              <a:t>如果</a:t>
            </a:r>
            <a:r>
              <a:rPr lang="en-US" altLang="zh-CN" dirty="0"/>
              <a:t>y</a:t>
            </a:r>
            <a:r>
              <a:rPr lang="zh-CN" altLang="en-US" dirty="0"/>
              <a:t>未知呢？</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6DBD550B-5F6E-4BEB-A5CC-0EF8E2FD928F}"/>
                  </a:ext>
                </a:extLst>
              </p:cNvPr>
              <p:cNvSpPr>
                <a:spLocks noGrp="1"/>
              </p:cNvSpPr>
              <p:nvPr>
                <p:ph type="body" idx="1"/>
              </p:nvPr>
            </p:nvSpPr>
            <p:spPr>
              <a:xfrm>
                <a:off x="0" y="1575121"/>
                <a:ext cx="8953084" cy="3531528"/>
              </a:xfrm>
            </p:spPr>
            <p:txBody>
              <a:bodyPr/>
              <a:lstStyle/>
              <a:p>
                <a:r>
                  <a:rPr lang="zh-CN" altLang="en-US" dirty="0">
                    <a:latin typeface="Titillium Web Light" panose="02010600030101010101" charset="0"/>
                  </a:rPr>
                  <a:t>直接使用模型，决定权重，忽视误差</a:t>
                </a:r>
                <a:endParaRPr lang="en-US" altLang="zh-CN" dirty="0">
                  <a:latin typeface="Titillium Web Light" panose="02010600030101010101" charset="0"/>
                </a:endParaRPr>
              </a:p>
              <a:p>
                <a:r>
                  <a:rPr lang="zh-CN" altLang="en-US" dirty="0">
                    <a:latin typeface="Titillium Web Light" panose="02010600030101010101" charset="0"/>
                  </a:rPr>
                  <a:t>社会经济地位（</a:t>
                </a:r>
                <a:r>
                  <a:rPr lang="en-US" altLang="zh-CN" dirty="0">
                    <a:latin typeface="Titillium Web Light" panose="02010600030101010101" charset="0"/>
                  </a:rPr>
                  <a:t>Socioeconomic status, SES</a:t>
                </a:r>
                <a:r>
                  <a:rPr lang="zh-CN" altLang="en-US" dirty="0">
                    <a:latin typeface="Titillium Web Light" panose="02010600030101010101" charset="0"/>
                  </a:rPr>
                  <a:t>）</a:t>
                </a:r>
                <a:endParaRPr lang="en-US" altLang="zh-CN" dirty="0">
                  <a:latin typeface="Titillium Web Light" panose="02010600030101010101" charset="0"/>
                </a:endParaRPr>
              </a:p>
              <a:p>
                <a:pPr lvl="1"/>
                <a:r>
                  <a:rPr lang="zh-CN" altLang="en-US" dirty="0">
                    <a:latin typeface="Titillium Web Light" panose="02010600030101010101" charset="0"/>
                  </a:rPr>
                  <a:t>我决定使用的模型（线性模型）</a:t>
                </a:r>
                <a:endParaRPr lang="en-US" altLang="zh-CN" dirty="0">
                  <a:latin typeface="Titillium Web Light" panose="02010600030101010101" charset="0"/>
                </a:endParaRPr>
              </a:p>
              <a:p>
                <a:pPr lvl="1"/>
                <a:r>
                  <a:rPr lang="zh-CN" altLang="en-US" dirty="0">
                    <a:latin typeface="Titillium Web Light" panose="02010600030101010101" charset="0"/>
                  </a:rPr>
                  <a:t>我决定系数</a:t>
                </a:r>
                <a:r>
                  <a:rPr lang="en-US" altLang="zh-CN" dirty="0">
                    <a:latin typeface="Titillium Web Light" panose="02010600030101010101" charset="0"/>
                  </a:rPr>
                  <a:t>b</a:t>
                </a:r>
              </a:p>
              <a:p>
                <a:pPr lvl="1"/>
                <a:r>
                  <a:rPr lang="zh-CN" altLang="en-US" dirty="0">
                    <a:latin typeface="Titillium Web Light" panose="02010600030101010101" charset="0"/>
                  </a:rPr>
                  <a:t>已知样本的收入（连续）、教育（近似连续）、职业（分类）</a:t>
                </a:r>
                <a:endParaRPr lang="en-US" altLang="zh-CN" dirty="0">
                  <a:latin typeface="Titillium Web Light" panose="02010600030101010101" charset="0"/>
                </a:endParaRPr>
              </a:p>
              <a:p>
                <a:pPr lvl="1"/>
                <a14:m>
                  <m:oMath xmlns:m="http://schemas.openxmlformats.org/officeDocument/2006/math">
                    <m:r>
                      <a:rPr lang="en-US" altLang="zh-CN" b="0" i="1" smtClean="0">
                        <a:latin typeface="Cambria Math" panose="02040503050406030204" pitchFamily="18" charset="0"/>
                      </a:rPr>
                      <m:t>𝑆𝐸𝑆</m:t>
                    </m:r>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0</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𝑖𝑛𝑐𝑜𝑚𝑒</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𝑒𝑑𝑢</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𝑐𝑎𝑟𝑒𝑒𝑟</m:t>
                    </m:r>
                  </m:oMath>
                </a14:m>
                <a:r>
                  <a:rPr lang="en-US" altLang="zh-CN" dirty="0">
                    <a:latin typeface="Titillium Web Light" panose="02010600030101010101" charset="0"/>
                  </a:rPr>
                  <a:t>——</a:t>
                </a:r>
                <a:r>
                  <a:rPr lang="zh-CN" altLang="en-US" dirty="0">
                    <a:latin typeface="Titillium Web Light" panose="02010600030101010101" charset="0"/>
                  </a:rPr>
                  <a:t>这就是个公式，现实生活中常用</a:t>
                </a:r>
                <a:endParaRPr lang="en-US" altLang="zh-CN" dirty="0">
                  <a:latin typeface="Titillium Web Light" panose="02010600030101010101" charset="0"/>
                </a:endParaRPr>
              </a:p>
              <a:p>
                <a:endParaRPr lang="zh-CN" altLang="en-US" dirty="0">
                  <a:latin typeface="Titillium Web Light" panose="02010600030101010101" charset="0"/>
                </a:endParaRPr>
              </a:p>
            </p:txBody>
          </p:sp>
        </mc:Choice>
        <mc:Fallback xmlns="">
          <p:sp>
            <p:nvSpPr>
              <p:cNvPr id="3" name="文本占位符 2">
                <a:extLst>
                  <a:ext uri="{FF2B5EF4-FFF2-40B4-BE49-F238E27FC236}">
                    <a16:creationId xmlns:a16="http://schemas.microsoft.com/office/drawing/2014/main" id="{6DBD550B-5F6E-4BEB-A5CC-0EF8E2FD928F}"/>
                  </a:ext>
                </a:extLst>
              </p:cNvPr>
              <p:cNvSpPr>
                <a:spLocks noGrp="1" noRot="1" noChangeAspect="1" noMove="1" noResize="1" noEditPoints="1" noAdjustHandles="1" noChangeArrowheads="1" noChangeShapeType="1" noTextEdit="1"/>
              </p:cNvSpPr>
              <p:nvPr>
                <p:ph type="body" idx="1"/>
              </p:nvPr>
            </p:nvSpPr>
            <p:spPr>
              <a:xfrm>
                <a:off x="0" y="1575121"/>
                <a:ext cx="8953084" cy="3531528"/>
              </a:xfrm>
              <a:blipFill>
                <a:blip r:embed="rId2"/>
                <a:stretch>
                  <a:fillRect l="-1430" t="-2069" r="-415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FE181BD2-7476-451F-96FD-354E2A18FE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1774630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2168C-0A83-4A91-9862-D48D05E59B12}"/>
              </a:ext>
            </a:extLst>
          </p:cNvPr>
          <p:cNvSpPr>
            <a:spLocks noGrp="1"/>
          </p:cNvSpPr>
          <p:nvPr>
            <p:ph type="title"/>
          </p:nvPr>
        </p:nvSpPr>
        <p:spPr>
          <a:xfrm>
            <a:off x="-1" y="0"/>
            <a:ext cx="8497957" cy="974035"/>
          </a:xfrm>
        </p:spPr>
        <p:txBody>
          <a:bodyPr/>
          <a:lstStyle/>
          <a:p>
            <a:r>
              <a:rPr lang="zh-CN" altLang="en-US" dirty="0"/>
              <a:t>一个经典案例</a:t>
            </a:r>
            <a:r>
              <a:rPr lang="zh-CN" altLang="en-US" sz="1800" dirty="0"/>
              <a:t>（在连续或近似连续场景下）</a:t>
            </a:r>
            <a:br>
              <a:rPr lang="en-US" altLang="zh-CN" sz="1800" dirty="0"/>
            </a:br>
            <a:br>
              <a:rPr lang="en-US" altLang="zh-CN" sz="1800" dirty="0"/>
            </a:br>
            <a:r>
              <a:rPr lang="en-US" altLang="zh-CN" sz="1800" dirty="0"/>
              <a:t>	</a:t>
            </a:r>
            <a:r>
              <a:rPr lang="zh-CN" altLang="en-US" sz="2000" dirty="0"/>
              <a:t>你想要研究心理概念“焦虑”是由什么组成</a:t>
            </a:r>
            <a:r>
              <a:rPr lang="en-US" altLang="zh-CN" sz="2000" dirty="0"/>
              <a:t>/</a:t>
            </a:r>
            <a:r>
              <a:rPr lang="zh-CN" altLang="en-US" sz="2000" dirty="0"/>
              <a:t>构成的</a:t>
            </a:r>
            <a:endParaRPr lang="zh-CN" altLang="en-US" dirty="0"/>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9D2272D9-47A1-4229-95D4-875A339BF24D}"/>
                  </a:ext>
                </a:extLst>
              </p:cNvPr>
              <p:cNvSpPr>
                <a:spLocks noGrp="1"/>
              </p:cNvSpPr>
              <p:nvPr>
                <p:ph type="body" idx="1"/>
              </p:nvPr>
            </p:nvSpPr>
            <p:spPr>
              <a:xfrm>
                <a:off x="975250" y="1113228"/>
                <a:ext cx="7309016" cy="3757223"/>
              </a:xfrm>
            </p:spPr>
            <p:txBody>
              <a:bodyPr/>
              <a:lstStyle/>
              <a:p>
                <a:r>
                  <a:rPr lang="zh-CN" altLang="en-US" sz="1400" dirty="0"/>
                  <a:t>你手上的资源有可能有很多，也有可能没有，它们可能包括：</a:t>
                </a:r>
                <a:endParaRPr lang="en-US" altLang="zh-CN" sz="1400" dirty="0"/>
              </a:p>
              <a:p>
                <a:pPr lvl="1"/>
                <a:r>
                  <a:rPr lang="en-US" altLang="zh-CN" sz="1400" dirty="0"/>
                  <a:t>1. </a:t>
                </a:r>
                <a:r>
                  <a:rPr lang="zh-CN" altLang="en-US" sz="1400" dirty="0"/>
                  <a:t>通过查阅文献，得到一个焦虑可能由“哪些东西”构成的框架</a:t>
                </a:r>
                <a:endParaRPr lang="en-US" altLang="zh-CN" sz="1400" dirty="0"/>
              </a:p>
              <a:p>
                <a:pPr lvl="2"/>
                <a:r>
                  <a:rPr lang="zh-CN" altLang="en-US" sz="1400" u="sng" dirty="0"/>
                  <a:t>紧张不安、惊恐，躯体化表现、失眠（</a:t>
                </a:r>
                <a:r>
                  <a:rPr lang="en-US" altLang="zh-CN" sz="1400" u="sng" dirty="0"/>
                  <a:t>nervousness, panic, somatization, insomnia</a:t>
                </a:r>
                <a:r>
                  <a:rPr lang="zh-CN" altLang="en-US" sz="1400" u="sng" dirty="0"/>
                  <a:t>）</a:t>
                </a:r>
                <a:endParaRPr lang="en-US" altLang="zh-CN" sz="1400" u="sng" dirty="0"/>
              </a:p>
              <a:p>
                <a:pPr lvl="2"/>
                <a:r>
                  <a:rPr lang="zh-CN" altLang="en-US" sz="1400" dirty="0"/>
                  <a:t>你认为这些东西之间互相是</a:t>
                </a:r>
                <a:r>
                  <a:rPr lang="zh-CN" altLang="en-US" sz="1400" u="sng" dirty="0"/>
                  <a:t>独立</a:t>
                </a:r>
                <a:r>
                  <a:rPr lang="zh-CN" altLang="en-US" sz="1400" dirty="0"/>
                  <a:t>的</a:t>
                </a:r>
                <a:endParaRPr lang="en-US" altLang="zh-CN" sz="1400" dirty="0"/>
              </a:p>
              <a:p>
                <a:pPr lvl="3"/>
                <a:r>
                  <a:rPr lang="zh-CN" altLang="en-US" sz="600" dirty="0"/>
                  <a:t>另一条世界线：它们是</a:t>
                </a:r>
                <a:r>
                  <a:rPr lang="zh-CN" altLang="en-US" sz="600" u="sng" dirty="0"/>
                  <a:t>不独立的</a:t>
                </a:r>
                <a:r>
                  <a:rPr lang="zh-CN" altLang="en-US" sz="600" dirty="0"/>
                  <a:t>，彼此之间存在一定关系</a:t>
                </a:r>
                <a:endParaRPr lang="en-US" altLang="zh-CN" sz="600" dirty="0"/>
              </a:p>
              <a:p>
                <a:pPr lvl="1"/>
                <a:endParaRPr lang="en-US" altLang="zh-CN" sz="600" dirty="0"/>
              </a:p>
              <a:p>
                <a:pPr lvl="1"/>
                <a:r>
                  <a:rPr lang="en-US" altLang="zh-CN" sz="600" dirty="0"/>
                  <a:t>2. </a:t>
                </a:r>
                <a:r>
                  <a:rPr lang="zh-CN" altLang="en-US" sz="600" dirty="0"/>
                  <a:t>从文献中发掘出来的，一些测量焦虑的题目（不是量表，基本都是李克特的题目，你也不知道这些题目测了什么）</a:t>
                </a:r>
                <a:endParaRPr lang="en-US" altLang="zh-CN" sz="600" dirty="0"/>
              </a:p>
              <a:p>
                <a:pPr lvl="2"/>
                <a:r>
                  <a:rPr lang="zh-CN" altLang="en-US" sz="600" u="sng" dirty="0"/>
                  <a:t>一共有</a:t>
                </a:r>
                <a:r>
                  <a:rPr lang="en-US" altLang="zh-CN" sz="600" u="sng" dirty="0"/>
                  <a:t>50</a:t>
                </a:r>
                <a:r>
                  <a:rPr lang="zh-CN" altLang="en-US" sz="600" u="sng" dirty="0"/>
                  <a:t>道题目</a:t>
                </a:r>
                <a:endParaRPr lang="en-US" altLang="zh-CN" sz="600" u="sng" dirty="0"/>
              </a:p>
              <a:p>
                <a:pPr lvl="1"/>
                <a:endParaRPr lang="en-US" altLang="zh-CN" sz="600" dirty="0"/>
              </a:p>
              <a:p>
                <a:pPr lvl="1"/>
                <a:r>
                  <a:rPr lang="en-US" altLang="zh-CN" sz="600" dirty="0"/>
                  <a:t>3.1 </a:t>
                </a:r>
                <a:r>
                  <a:rPr lang="zh-CN" altLang="en-US" sz="600" dirty="0"/>
                  <a:t>你拿到一些</a:t>
                </a:r>
                <a:r>
                  <a:rPr lang="zh-CN" altLang="en-US" sz="600" u="sng" dirty="0"/>
                  <a:t>已有的焦虑量表</a:t>
                </a:r>
                <a:r>
                  <a:rPr lang="zh-CN" altLang="en-US" sz="600" dirty="0"/>
                  <a:t>，他们都使用李克特评分，有相应的信效度指标</a:t>
                </a:r>
                <a:endParaRPr lang="en-US" altLang="zh-CN" sz="600" dirty="0"/>
              </a:p>
              <a:p>
                <a:pPr lvl="1"/>
                <a:r>
                  <a:rPr lang="en-US" altLang="zh-CN" sz="600" dirty="0"/>
                  <a:t>3.2 </a:t>
                </a:r>
                <a:r>
                  <a:rPr lang="zh-CN" altLang="en-US" sz="600" dirty="0"/>
                  <a:t>你有测量上面的</a:t>
                </a:r>
                <a:r>
                  <a:rPr lang="zh-CN" altLang="en-US" sz="600" u="sng" dirty="0"/>
                  <a:t>紧张不安、惊恐、躯体化表现和失眠的量表</a:t>
                </a:r>
                <a:endParaRPr lang="en-US" altLang="zh-CN" sz="600" u="sng" dirty="0"/>
              </a:p>
              <a:p>
                <a:pPr lvl="1"/>
                <a:endParaRPr lang="en-US" altLang="zh-CN" sz="1400" dirty="0"/>
              </a:p>
              <a:p>
                <a:pPr lvl="1"/>
                <a:r>
                  <a:rPr lang="en-US" altLang="zh-CN" sz="800" dirty="0"/>
                  <a:t>4.1 </a:t>
                </a:r>
                <a:r>
                  <a:rPr lang="zh-CN" altLang="en-US" sz="800" dirty="0"/>
                  <a:t>你有一些被试，他们都有一个连续的</a:t>
                </a:r>
                <a:r>
                  <a:rPr lang="zh-CN" altLang="en-US" sz="800" u="sng" dirty="0"/>
                  <a:t>金标准（</a:t>
                </a:r>
                <a:r>
                  <a:rPr lang="en-US" altLang="zh-CN" sz="800" u="sng" dirty="0"/>
                  <a:t>gold standard</a:t>
                </a:r>
                <a:r>
                  <a:rPr lang="zh-CN" altLang="en-US" sz="800" u="sng" dirty="0"/>
                  <a:t>）分数</a:t>
                </a:r>
                <a:r>
                  <a:rPr lang="zh-CN" altLang="en-US" sz="800" dirty="0"/>
                  <a:t>，来确定他们的焦虑水平</a:t>
                </a:r>
                <a:endParaRPr lang="en-US" altLang="zh-CN" sz="800" dirty="0"/>
              </a:p>
              <a:p>
                <a:pPr lvl="1"/>
                <a:r>
                  <a:rPr lang="en-US" altLang="zh-CN" sz="800" dirty="0"/>
                  <a:t>4.2.</a:t>
                </a:r>
                <a:r>
                  <a:rPr lang="zh-CN" altLang="en-US" sz="800" dirty="0"/>
                  <a:t> 你还有一些被试，他们没有上述的</a:t>
                </a:r>
                <a:r>
                  <a:rPr lang="zh-CN" altLang="en-US" sz="800" u="sng" dirty="0"/>
                  <a:t>金标准（</a:t>
                </a:r>
                <a:r>
                  <a:rPr lang="en-US" altLang="zh-CN" sz="800" u="sng" dirty="0"/>
                  <a:t>gold standard</a:t>
                </a:r>
                <a:r>
                  <a:rPr lang="zh-CN" altLang="en-US" sz="800" u="sng" dirty="0"/>
                  <a:t>）分数</a:t>
                </a:r>
                <a:endParaRPr lang="en-US" altLang="zh-CN" sz="800" u="sng" dirty="0"/>
              </a:p>
              <a:p>
                <a:pPr lvl="1"/>
                <a:r>
                  <a:rPr lang="en-US" altLang="zh-CN" sz="800" dirty="0"/>
                  <a:t>5. </a:t>
                </a:r>
                <a:r>
                  <a:rPr lang="zh-CN" altLang="en-US" sz="800" dirty="0"/>
                  <a:t>他们都答应做你上面的量表题目</a:t>
                </a:r>
                <a:endParaRPr lang="en-US" altLang="zh-CN" sz="800" dirty="0"/>
              </a:p>
              <a:p>
                <a:pPr lvl="1"/>
                <a:r>
                  <a:rPr lang="en-US" altLang="zh-CN" sz="1400" dirty="0"/>
                  <a:t>6. </a:t>
                </a:r>
                <a:r>
                  <a:rPr lang="zh-CN" altLang="en-US" sz="1400" dirty="0"/>
                  <a:t>你压根没有任何数据来源，你捏造了一些虚假的系数（一般来说权重是</a:t>
                </a:r>
                <a:r>
                  <a:rPr lang="en-US" altLang="zh-CN" sz="1400" dirty="0"/>
                  <a:t>1:1:1</a:t>
                </a:r>
                <a:r>
                  <a:rPr lang="zh-CN" altLang="en-US" sz="1400" dirty="0"/>
                  <a:t>）</a:t>
                </a:r>
                <a:endParaRPr lang="en-US" altLang="zh-CN" sz="1400" dirty="0"/>
              </a:p>
              <a:p>
                <a:pPr lvl="1"/>
                <a:endParaRPr lang="en-US" altLang="zh-CN" sz="800" dirty="0"/>
              </a:p>
              <a:p>
                <a:pPr lvl="1"/>
                <a:endParaRPr lang="en-US" altLang="zh-CN" sz="1400" dirty="0"/>
              </a:p>
              <a:p>
                <a:pPr lvl="1"/>
                <a14:m>
                  <m:oMath xmlns:m="http://schemas.openxmlformats.org/officeDocument/2006/math">
                    <m:r>
                      <a:rPr lang="en-US" altLang="zh-CN" sz="1400" b="0" i="1" smtClean="0">
                        <a:latin typeface="Cambria Math" panose="02040503050406030204" pitchFamily="18" charset="0"/>
                      </a:rPr>
                      <m:t>𝐴𝑛𝑥</m:t>
                    </m:r>
                    <m:r>
                      <a:rPr lang="en-US" altLang="zh-CN" sz="1400" b="0" i="0" smtClean="0">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0</m:t>
                        </m:r>
                      </m:sub>
                    </m:sSub>
                    <m:r>
                      <a:rPr lang="en-US" altLang="zh-CN" sz="1400" b="0" i="0"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𝑛𝑒𝑟𝑣</m:t>
                    </m:r>
                    <m:r>
                      <a:rPr lang="en-US" altLang="zh-CN" sz="1400" b="0" i="1" smtClean="0">
                        <a:latin typeface="Cambria Math" panose="02040503050406030204" pitchFamily="18" charset="0"/>
                      </a:rPr>
                      <m:t>+</m:t>
                    </m:r>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𝑏</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𝑝𝑎𝑛𝑖</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𝑏</m:t>
                        </m:r>
                      </m:e>
                      <m:sub>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𝑠𝑜𝑚𝑎</m:t>
                    </m:r>
                    <m:r>
                      <a:rPr lang="en-US" altLang="zh-CN" sz="1400" b="0" i="0"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𝑏</m:t>
                        </m:r>
                      </m:e>
                      <m:sub>
                        <m:r>
                          <a:rPr lang="en-US" altLang="zh-CN" sz="1400" b="0" i="1" smtClean="0">
                            <a:latin typeface="Cambria Math" panose="02040503050406030204" pitchFamily="18" charset="0"/>
                          </a:rPr>
                          <m:t>4</m:t>
                        </m:r>
                      </m:sub>
                    </m:sSub>
                    <m:r>
                      <a:rPr lang="en-US" altLang="zh-CN" sz="1400" b="0" i="1" smtClean="0">
                        <a:latin typeface="Cambria Math" panose="02040503050406030204" pitchFamily="18" charset="0"/>
                      </a:rPr>
                      <m:t>𝑖𝑛𝑠</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m:rPr>
                            <m:sty m:val="p"/>
                          </m:rPr>
                          <a:rPr lang="en-US" altLang="zh-CN" sz="1400" i="1">
                            <a:latin typeface="Cambria Math" panose="02040503050406030204" pitchFamily="18" charset="0"/>
                          </a:rPr>
                          <m:t>μ</m:t>
                        </m:r>
                      </m:e>
                      <m:sub>
                        <m:r>
                          <a:rPr lang="en-US" altLang="zh-CN" sz="1400" b="0" i="1" smtClean="0">
                            <a:latin typeface="Cambria Math" panose="02040503050406030204" pitchFamily="18" charset="0"/>
                          </a:rPr>
                          <m:t>𝑖</m:t>
                        </m:r>
                      </m:sub>
                    </m:sSub>
                  </m:oMath>
                </a14:m>
                <a:endParaRPr lang="en-US" altLang="zh-CN" sz="1400" dirty="0"/>
              </a:p>
            </p:txBody>
          </p:sp>
        </mc:Choice>
        <mc:Fallback xmlns="">
          <p:sp>
            <p:nvSpPr>
              <p:cNvPr id="3" name="文本占位符 2">
                <a:extLst>
                  <a:ext uri="{FF2B5EF4-FFF2-40B4-BE49-F238E27FC236}">
                    <a16:creationId xmlns:a16="http://schemas.microsoft.com/office/drawing/2014/main" id="{9D2272D9-47A1-4229-95D4-875A339BF24D}"/>
                  </a:ext>
                </a:extLst>
              </p:cNvPr>
              <p:cNvSpPr>
                <a:spLocks noGrp="1" noRot="1" noChangeAspect="1" noMove="1" noResize="1" noEditPoints="1" noAdjustHandles="1" noChangeArrowheads="1" noChangeShapeType="1" noTextEdit="1"/>
              </p:cNvSpPr>
              <p:nvPr>
                <p:ph type="body" idx="1"/>
              </p:nvPr>
            </p:nvSpPr>
            <p:spPr>
              <a:xfrm>
                <a:off x="975250" y="1113228"/>
                <a:ext cx="7309016" cy="3757223"/>
              </a:xfrm>
              <a:blipFill>
                <a:blip r:embed="rId2"/>
                <a:stretch>
                  <a:fillRect l="-1751" t="-535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EBABCB7-BB63-4E86-A5B0-2C2F0D1FED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416253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1">
            <a:extLst>
              <a:ext uri="{FF2B5EF4-FFF2-40B4-BE49-F238E27FC236}">
                <a16:creationId xmlns:a16="http://schemas.microsoft.com/office/drawing/2014/main" id="{7A3FA76B-C8E1-454D-B7EE-B9CC824633CF}"/>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16</a:t>
            </a:fld>
            <a:endParaRPr lang="en" sz="1200" dirty="0">
              <a:solidFill>
                <a:schemeClr val="lt2"/>
              </a:solidFill>
              <a:latin typeface="Quantico"/>
              <a:sym typeface="Quantico"/>
            </a:endParaRPr>
          </a:p>
        </p:txBody>
      </p:sp>
      <p:pic>
        <p:nvPicPr>
          <p:cNvPr id="3" name="图片 2">
            <a:extLst>
              <a:ext uri="{FF2B5EF4-FFF2-40B4-BE49-F238E27FC236}">
                <a16:creationId xmlns:a16="http://schemas.microsoft.com/office/drawing/2014/main" id="{2819FB11-409D-431A-9AD1-508D89BB96C0}"/>
              </a:ext>
            </a:extLst>
          </p:cNvPr>
          <p:cNvPicPr>
            <a:picLocks noChangeAspect="1"/>
          </p:cNvPicPr>
          <p:nvPr/>
        </p:nvPicPr>
        <p:blipFill>
          <a:blip r:embed="rId2"/>
          <a:stretch>
            <a:fillRect/>
          </a:stretch>
        </p:blipFill>
        <p:spPr>
          <a:xfrm>
            <a:off x="0" y="537307"/>
            <a:ext cx="9144000" cy="4136344"/>
          </a:xfrm>
          <a:prstGeom prst="rect">
            <a:avLst/>
          </a:prstGeom>
        </p:spPr>
      </p:pic>
    </p:spTree>
    <p:extLst>
      <p:ext uri="{BB962C8B-B14F-4D97-AF65-F5344CB8AC3E}">
        <p14:creationId xmlns:p14="http://schemas.microsoft.com/office/powerpoint/2010/main" val="692558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9"/>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Our process is easy</a:t>
            </a:r>
            <a:endParaRPr dirty="0"/>
          </a:p>
        </p:txBody>
      </p:sp>
      <p:grpSp>
        <p:nvGrpSpPr>
          <p:cNvPr id="242" name="Google Shape;242;p29"/>
          <p:cNvGrpSpPr/>
          <p:nvPr/>
        </p:nvGrpSpPr>
        <p:grpSpPr>
          <a:xfrm>
            <a:off x="5632317" y="2111312"/>
            <a:ext cx="3305700" cy="2859236"/>
            <a:chOff x="5632317" y="1189775"/>
            <a:chExt cx="3305700" cy="3483050"/>
          </a:xfrm>
        </p:grpSpPr>
        <p:sp>
          <p:nvSpPr>
            <p:cNvPr id="243" name="Google Shape;243;p29"/>
            <p:cNvSpPr/>
            <p:nvPr/>
          </p:nvSpPr>
          <p:spPr>
            <a:xfrm>
              <a:off x="5632317" y="1189775"/>
              <a:ext cx="3305700" cy="6690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solidFill>
                    <a:schemeClr val="lt1"/>
                  </a:solidFill>
                  <a:latin typeface="Titillium Web Light"/>
                  <a:ea typeface="Titillium Web Light"/>
                  <a:cs typeface="Titillium Web Light"/>
                  <a:sym typeface="Titillium Web Light"/>
                </a:rPr>
                <a:t>找到参数，重写方程</a:t>
              </a:r>
              <a:endParaRPr dirty="0">
                <a:solidFill>
                  <a:schemeClr val="lt1"/>
                </a:solidFill>
                <a:latin typeface="Titillium Web Light"/>
                <a:ea typeface="Titillium Web Light"/>
                <a:cs typeface="Titillium Web Light"/>
                <a:sym typeface="Titillium Web Light"/>
              </a:endParaRPr>
            </a:p>
          </p:txBody>
        </p:sp>
        <p:sp>
          <p:nvSpPr>
            <p:cNvPr id="244" name="Google Shape;244;p29"/>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altLang="zh-CN" sz="1200" dirty="0">
                  <a:solidFill>
                    <a:schemeClr val="bg1"/>
                  </a:solidFill>
                  <a:latin typeface="Titillium Web Light"/>
                  <a:ea typeface="Titillium Web Light"/>
                  <a:cs typeface="Titillium Web Light"/>
                  <a:sym typeface="Titillium Web Light"/>
                </a:rPr>
                <a:t>OLS</a:t>
              </a:r>
              <a:r>
                <a:rPr lang="zh-CN" altLang="en-US" sz="1200" dirty="0">
                  <a:solidFill>
                    <a:schemeClr val="bg1"/>
                  </a:solidFill>
                  <a:latin typeface="Titillium Web Light"/>
                  <a:ea typeface="Titillium Web Light"/>
                  <a:cs typeface="Titillium Web Light"/>
                  <a:sym typeface="Titillium Web Light"/>
                </a:rPr>
                <a:t>中指</a:t>
              </a:r>
              <a:r>
                <a:rPr lang="en-US" altLang="zh-CN" sz="1200" dirty="0">
                  <a:solidFill>
                    <a:schemeClr val="bg1"/>
                  </a:solidFill>
                  <a:latin typeface="Titillium Web Light"/>
                  <a:ea typeface="Titillium Web Light"/>
                  <a:cs typeface="Titillium Web Light"/>
                  <a:sym typeface="Titillium Web Light"/>
                </a:rPr>
                <a:t>beta</a:t>
              </a:r>
              <a:r>
                <a:rPr lang="zh-CN" altLang="en-US" sz="1200" dirty="0">
                  <a:solidFill>
                    <a:schemeClr val="bg1"/>
                  </a:solidFill>
                  <a:latin typeface="Titillium Web Light"/>
                  <a:ea typeface="Titillium Web Light"/>
                  <a:cs typeface="Titillium Web Light"/>
                  <a:sym typeface="Titillium Web Light"/>
                </a:rPr>
                <a:t>和</a:t>
              </a:r>
              <a:r>
                <a:rPr lang="en-US" altLang="zh-CN" sz="1200" dirty="0">
                  <a:solidFill>
                    <a:schemeClr val="bg1"/>
                  </a:solidFill>
                  <a:latin typeface="Titillium Web Light"/>
                  <a:ea typeface="Titillium Web Light"/>
                  <a:cs typeface="Titillium Web Light"/>
                  <a:sym typeface="Titillium Web Light"/>
                </a:rPr>
                <a:t>B</a:t>
              </a:r>
            </a:p>
            <a:p>
              <a:pPr marL="228600" lvl="0" indent="-228600" algn="l" rtl="0">
                <a:lnSpc>
                  <a:spcPct val="115000"/>
                </a:lnSpc>
                <a:spcBef>
                  <a:spcPts val="0"/>
                </a:spcBef>
                <a:spcAft>
                  <a:spcPts val="0"/>
                </a:spcAft>
                <a:buAutoNum type="arabicPeriod"/>
              </a:pPr>
              <a:endParaRPr sz="1200" dirty="0">
                <a:solidFill>
                  <a:schemeClr val="bg1"/>
                </a:solidFill>
                <a:latin typeface="Titillium Web Light"/>
                <a:ea typeface="Titillium Web Light"/>
                <a:cs typeface="Titillium Web Light"/>
                <a:sym typeface="Titillium Web Light"/>
              </a:endParaRPr>
            </a:p>
          </p:txBody>
        </p:sp>
      </p:grpSp>
      <p:grpSp>
        <p:nvGrpSpPr>
          <p:cNvPr id="245" name="Google Shape;245;p29"/>
          <p:cNvGrpSpPr/>
          <p:nvPr/>
        </p:nvGrpSpPr>
        <p:grpSpPr>
          <a:xfrm>
            <a:off x="0" y="2111488"/>
            <a:ext cx="3546900" cy="2859060"/>
            <a:chOff x="0" y="1189989"/>
            <a:chExt cx="3546900" cy="3482836"/>
          </a:xfrm>
        </p:grpSpPr>
        <p:sp>
          <p:nvSpPr>
            <p:cNvPr id="246" name="Google Shape;246;p29"/>
            <p:cNvSpPr/>
            <p:nvPr/>
          </p:nvSpPr>
          <p:spPr>
            <a:xfrm>
              <a:off x="0" y="1189989"/>
              <a:ext cx="3546900" cy="669000"/>
            </a:xfrm>
            <a:prstGeom prst="homePlat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solidFill>
                    <a:schemeClr val="lt1"/>
                  </a:solidFill>
                  <a:latin typeface="Titillium Web Light"/>
                  <a:ea typeface="Titillium Web Light"/>
                  <a:cs typeface="Titillium Web Light"/>
                  <a:sym typeface="Titillium Web Light"/>
                </a:rPr>
                <a:t>根据不同类型数据，决定验证的假设</a:t>
              </a:r>
              <a:endParaRPr dirty="0">
                <a:solidFill>
                  <a:schemeClr val="lt1"/>
                </a:solidFill>
                <a:latin typeface="Titillium Web Light"/>
                <a:ea typeface="Titillium Web Light"/>
                <a:cs typeface="Titillium Web Light"/>
                <a:sym typeface="Titillium Web Light"/>
              </a:endParaRPr>
            </a:p>
          </p:txBody>
        </p:sp>
        <p:sp>
          <p:nvSpPr>
            <p:cNvPr id="247" name="Google Shape;247;p29"/>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altLang="en-US" sz="1200" dirty="0">
                  <a:solidFill>
                    <a:schemeClr val="lt1"/>
                  </a:solidFill>
                  <a:latin typeface="Titillium Web Light"/>
                  <a:ea typeface="Titillium Web Light"/>
                  <a:cs typeface="Titillium Web Light"/>
                  <a:sym typeface="Titillium Web Light"/>
                </a:rPr>
                <a:t>例如：</a:t>
              </a:r>
              <a:r>
                <a:rPr lang="en-US" altLang="zh-CN" sz="1200" dirty="0">
                  <a:solidFill>
                    <a:schemeClr val="lt1"/>
                  </a:solidFill>
                  <a:latin typeface="Titillium Web Light"/>
                  <a:ea typeface="Titillium Web Light"/>
                  <a:cs typeface="Titillium Web Light"/>
                  <a:sym typeface="Titillium Web Light"/>
                </a:rPr>
                <a:t>OLS/</a:t>
              </a:r>
              <a:r>
                <a:rPr lang="zh-CN" altLang="en-US" sz="1200" dirty="0">
                  <a:solidFill>
                    <a:schemeClr val="lt1"/>
                  </a:solidFill>
                  <a:latin typeface="Titillium Web Light"/>
                  <a:ea typeface="Titillium Web Light"/>
                  <a:cs typeface="Titillium Web Light"/>
                  <a:sym typeface="Titillium Web Light"/>
                </a:rPr>
                <a:t>马尔科夫假设</a:t>
              </a:r>
              <a:r>
                <a:rPr lang="en-US" altLang="zh-CN" sz="1200" dirty="0">
                  <a:solidFill>
                    <a:schemeClr val="lt1"/>
                  </a:solidFill>
                  <a:latin typeface="Titillium Web Light"/>
                  <a:ea typeface="Titillium Web Light"/>
                  <a:cs typeface="Titillium Web Light"/>
                  <a:sym typeface="Titillium Web Light"/>
                </a:rPr>
                <a:t>A1-A7</a:t>
              </a:r>
            </a:p>
          </p:txBody>
        </p:sp>
      </p:grpSp>
      <p:grpSp>
        <p:nvGrpSpPr>
          <p:cNvPr id="248" name="Google Shape;248;p29"/>
          <p:cNvGrpSpPr/>
          <p:nvPr/>
        </p:nvGrpSpPr>
        <p:grpSpPr>
          <a:xfrm>
            <a:off x="2944204" y="2111312"/>
            <a:ext cx="3305700" cy="2859236"/>
            <a:chOff x="2944204" y="1189775"/>
            <a:chExt cx="3305700" cy="3483050"/>
          </a:xfrm>
        </p:grpSpPr>
        <p:sp>
          <p:nvSpPr>
            <p:cNvPr id="249" name="Google Shape;249;p29"/>
            <p:cNvSpPr/>
            <p:nvPr/>
          </p:nvSpPr>
          <p:spPr>
            <a:xfrm>
              <a:off x="2944204" y="1189775"/>
              <a:ext cx="3305700" cy="669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solidFill>
                    <a:schemeClr val="lt1"/>
                  </a:solidFill>
                  <a:latin typeface="Titillium Web Light"/>
                  <a:ea typeface="Titillium Web Light"/>
                  <a:cs typeface="Titillium Web Light"/>
                  <a:sym typeface="Titillium Web Light"/>
                </a:rPr>
                <a:t>观察关键数据</a:t>
              </a:r>
              <a:endParaRPr dirty="0">
                <a:solidFill>
                  <a:schemeClr val="lt1"/>
                </a:solidFill>
                <a:latin typeface="Titillium Web Light"/>
                <a:ea typeface="Titillium Web Light"/>
                <a:cs typeface="Titillium Web Light"/>
                <a:sym typeface="Titillium Web Light"/>
              </a:endParaRPr>
            </a:p>
          </p:txBody>
        </p:sp>
        <p:sp>
          <p:nvSpPr>
            <p:cNvPr id="250" name="Google Shape;250;p29"/>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altLang="en-US" sz="1200" dirty="0">
                  <a:solidFill>
                    <a:schemeClr val="lt1"/>
                  </a:solidFill>
                  <a:latin typeface="Titillium Web Light"/>
                  <a:ea typeface="Titillium Web Light"/>
                  <a:cs typeface="Titillium Web Light"/>
                  <a:sym typeface="Titillium Web Light"/>
                </a:rPr>
                <a:t>例如：</a:t>
              </a:r>
              <a:r>
                <a:rPr lang="en-US" altLang="zh-CN" sz="1200" dirty="0">
                  <a:solidFill>
                    <a:schemeClr val="lt1"/>
                  </a:solidFill>
                  <a:latin typeface="Titillium Web Light"/>
                  <a:ea typeface="Titillium Web Light"/>
                  <a:cs typeface="Titillium Web Light"/>
                  <a:sym typeface="Titillium Web Light"/>
                </a:rPr>
                <a:t>R</a:t>
              </a:r>
              <a:r>
                <a:rPr lang="en-US" altLang="zh-CN" sz="1200" baseline="30000" dirty="0">
                  <a:solidFill>
                    <a:schemeClr val="lt1"/>
                  </a:solidFill>
                  <a:latin typeface="Titillium Web Light"/>
                  <a:ea typeface="Titillium Web Light"/>
                  <a:cs typeface="Titillium Web Light"/>
                  <a:sym typeface="Titillium Web Light"/>
                </a:rPr>
                <a:t>2</a:t>
              </a:r>
              <a:endParaRPr sz="1200" baseline="30000" dirty="0">
                <a:solidFill>
                  <a:schemeClr val="lt1"/>
                </a:solidFill>
                <a:latin typeface="Titillium Web Light"/>
                <a:ea typeface="Titillium Web Light"/>
                <a:cs typeface="Titillium Web Light"/>
                <a:sym typeface="Titillium Web Light"/>
              </a:endParaRPr>
            </a:p>
          </p:txBody>
        </p:sp>
      </p:grpSp>
      <p:sp>
        <p:nvSpPr>
          <p:cNvPr id="13" name="灯片编号占位符 1">
            <a:extLst>
              <a:ext uri="{FF2B5EF4-FFF2-40B4-BE49-F238E27FC236}">
                <a16:creationId xmlns:a16="http://schemas.microsoft.com/office/drawing/2014/main" id="{5CE55495-3D82-49BB-86A5-27DBAB079EB8}"/>
              </a:ext>
            </a:extLst>
          </p:cNvPr>
          <p:cNvSpPr>
            <a:spLocks noGrp="1"/>
          </p:cNvSpPr>
          <p:nvPr>
            <p:ph type="sldNum" idx="12"/>
          </p:nvPr>
        </p:nvSpPr>
        <p:spPr>
          <a:xfrm>
            <a:off x="8404384" y="4673651"/>
            <a:ext cx="548700" cy="393600"/>
          </a:xfrm>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1318622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AD4E8A-EC7C-4D14-AE37-23135377BF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3" name="标题 2">
            <a:extLst>
              <a:ext uri="{FF2B5EF4-FFF2-40B4-BE49-F238E27FC236}">
                <a16:creationId xmlns:a16="http://schemas.microsoft.com/office/drawing/2014/main" id="{10333C02-F03C-4844-B0E7-21EAB037A572}"/>
              </a:ext>
            </a:extLst>
          </p:cNvPr>
          <p:cNvSpPr>
            <a:spLocks noGrp="1"/>
          </p:cNvSpPr>
          <p:nvPr>
            <p:ph type="title"/>
          </p:nvPr>
        </p:nvSpPr>
        <p:spPr/>
        <p:txBody>
          <a:bodyPr/>
          <a:lstStyle/>
          <a:p>
            <a:r>
              <a:rPr lang="en-US" altLang="zh-CN" sz="3200" dirty="0">
                <a:solidFill>
                  <a:schemeClr val="lt1"/>
                </a:solidFill>
                <a:latin typeface="Quantico" panose="02010600030101010101" charset="0"/>
                <a:ea typeface="Titillium Web Light"/>
                <a:cs typeface="Titillium Web Light"/>
                <a:sym typeface="Titillium Web Light"/>
              </a:rPr>
              <a:t>R</a:t>
            </a:r>
            <a:r>
              <a:rPr lang="en-US" altLang="zh-CN" sz="3200" baseline="30000" dirty="0">
                <a:solidFill>
                  <a:schemeClr val="lt1"/>
                </a:solidFill>
                <a:latin typeface="Quantico" panose="02010600030101010101" charset="0"/>
                <a:ea typeface="Titillium Web Light"/>
                <a:cs typeface="Titillium Web Light"/>
                <a:sym typeface="Titillium Web Light"/>
              </a:rPr>
              <a:t>2 </a:t>
            </a:r>
            <a:r>
              <a:rPr lang="en-US" altLang="zh-CN" sz="3200" dirty="0">
                <a:solidFill>
                  <a:schemeClr val="lt1"/>
                </a:solidFill>
                <a:latin typeface="Quantico" panose="02010600030101010101" charset="0"/>
                <a:ea typeface="Titillium Web Light"/>
                <a:cs typeface="Titillium Web Light"/>
                <a:sym typeface="Titillium Web Light"/>
              </a:rPr>
              <a:t>(R-squared)</a:t>
            </a:r>
            <a:endParaRPr lang="zh-CN" altLang="en-US" dirty="0">
              <a:latin typeface="Quantico" panose="02010600030101010101"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C7CA498-557D-460C-89D3-51B1B05BA811}"/>
                  </a:ext>
                </a:extLst>
              </p:cNvPr>
              <p:cNvSpPr txBox="1"/>
              <p:nvPr/>
            </p:nvSpPr>
            <p:spPr>
              <a:xfrm>
                <a:off x="141670" y="1846420"/>
                <a:ext cx="905729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bg1"/>
                          </a:solidFill>
                          <a:latin typeface="Cambria Math" panose="02040503050406030204" pitchFamily="18" charset="0"/>
                        </a:rPr>
                        <m:t>𝑆𝐸𝑆</m:t>
                      </m:r>
                      <m:r>
                        <a:rPr lang="en-US" altLang="zh-CN" sz="3200" b="0" i="0" smtClean="0">
                          <a:solidFill>
                            <a:schemeClr val="bg1"/>
                          </a:solidFill>
                          <a:latin typeface="Cambria Math" panose="02040503050406030204" pitchFamily="18" charset="0"/>
                        </a:rPr>
                        <m:t>= </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0</m:t>
                          </m:r>
                        </m:sub>
                      </m:sSub>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1</m:t>
                          </m:r>
                        </m:sub>
                      </m:sSub>
                      <m:r>
                        <a:rPr lang="en-US" altLang="zh-CN" sz="3200" b="0" i="1" smtClean="0">
                          <a:solidFill>
                            <a:schemeClr val="bg1"/>
                          </a:solidFill>
                          <a:latin typeface="Cambria Math" panose="02040503050406030204" pitchFamily="18" charset="0"/>
                        </a:rPr>
                        <m:t>𝑖𝑛𝑐𝑜𝑚𝑒</m:t>
                      </m:r>
                      <m:r>
                        <a:rPr lang="en-US" altLang="zh-CN" sz="3200" b="0" i="1" smtClean="0">
                          <a:solidFill>
                            <a:schemeClr val="bg1"/>
                          </a:solidFill>
                          <a:latin typeface="Cambria Math" panose="02040503050406030204" pitchFamily="18" charset="0"/>
                        </a:rPr>
                        <m:t>+</m:t>
                      </m:r>
                      <m:sSub>
                        <m:sSubPr>
                          <m:ctrlPr>
                            <a:rPr lang="en-US" altLang="zh-CN" sz="3200" i="1" smtClean="0">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2</m:t>
                          </m:r>
                        </m:sub>
                      </m:sSub>
                      <m:r>
                        <a:rPr lang="en-US" altLang="zh-CN" sz="3200" b="0" i="1" smtClean="0">
                          <a:solidFill>
                            <a:schemeClr val="bg1"/>
                          </a:solidFill>
                          <a:latin typeface="Cambria Math" panose="02040503050406030204" pitchFamily="18" charset="0"/>
                        </a:rPr>
                        <m:t>𝑒𝑑𝑢</m:t>
                      </m:r>
                      <m:r>
                        <a:rPr lang="en-US" altLang="zh-CN" sz="3200" b="0" i="1" smtClean="0">
                          <a:solidFill>
                            <a:schemeClr val="bg1"/>
                          </a:solidFill>
                          <a:latin typeface="Cambria Math" panose="02040503050406030204" pitchFamily="18" charset="0"/>
                        </a:rPr>
                        <m:t>+</m:t>
                      </m:r>
                      <m:sSub>
                        <m:sSubPr>
                          <m:ctrlPr>
                            <a:rPr lang="en-US" altLang="zh-CN" sz="3200" i="1">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3</m:t>
                          </m:r>
                        </m:sub>
                      </m:sSub>
                      <m:r>
                        <a:rPr lang="en-US" altLang="zh-CN" sz="3200" b="0" i="1" smtClean="0">
                          <a:solidFill>
                            <a:schemeClr val="bg1"/>
                          </a:solidFill>
                          <a:latin typeface="Cambria Math" panose="02040503050406030204" pitchFamily="18" charset="0"/>
                        </a:rPr>
                        <m:t>𝑐𝑎𝑟𝑒𝑒𝑟</m:t>
                      </m:r>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m:rPr>
                              <m:sty m:val="p"/>
                            </m:rPr>
                            <a:rPr lang="en-US" altLang="zh-CN" sz="3200" i="1">
                              <a:solidFill>
                                <a:schemeClr val="bg1"/>
                              </a:solidFill>
                              <a:latin typeface="Cambria Math" panose="02040503050406030204" pitchFamily="18" charset="0"/>
                            </a:rPr>
                            <m:t>μ</m:t>
                          </m:r>
                        </m:e>
                        <m:sub>
                          <m:r>
                            <a:rPr lang="en-US" altLang="zh-CN" sz="3200" b="0" i="1" smtClean="0">
                              <a:solidFill>
                                <a:schemeClr val="bg1"/>
                              </a:solidFill>
                              <a:latin typeface="Cambria Math" panose="02040503050406030204" pitchFamily="18" charset="0"/>
                            </a:rPr>
                            <m:t>𝑖</m:t>
                          </m:r>
                        </m:sub>
                      </m:sSub>
                    </m:oMath>
                  </m:oMathPara>
                </a14:m>
                <a:endParaRPr lang="en-US" altLang="zh-CN" dirty="0">
                  <a:solidFill>
                    <a:schemeClr val="bg1"/>
                  </a:solidFill>
                </a:endParaRPr>
              </a:p>
            </p:txBody>
          </p:sp>
        </mc:Choice>
        <mc:Fallback xmlns="">
          <p:sp>
            <p:nvSpPr>
              <p:cNvPr id="5" name="文本框 4">
                <a:extLst>
                  <a:ext uri="{FF2B5EF4-FFF2-40B4-BE49-F238E27FC236}">
                    <a16:creationId xmlns:a16="http://schemas.microsoft.com/office/drawing/2014/main" id="{2C7CA498-557D-460C-89D3-51B1B05BA811}"/>
                  </a:ext>
                </a:extLst>
              </p:cNvPr>
              <p:cNvSpPr txBox="1">
                <a:spLocks noRot="1" noChangeAspect="1" noMove="1" noResize="1" noEditPoints="1" noAdjustHandles="1" noChangeArrowheads="1" noChangeShapeType="1" noTextEdit="1"/>
              </p:cNvSpPr>
              <p:nvPr/>
            </p:nvSpPr>
            <p:spPr>
              <a:xfrm>
                <a:off x="141670" y="1846420"/>
                <a:ext cx="9057294" cy="584775"/>
              </a:xfrm>
              <a:prstGeom prst="rect">
                <a:avLst/>
              </a:prstGeom>
              <a:blipFill>
                <a:blip r:embed="rId2"/>
                <a:stretch>
                  <a:fillRect/>
                </a:stretch>
              </a:blipFill>
            </p:spPr>
            <p:txBody>
              <a:bodyPr/>
              <a:lstStyle/>
              <a:p>
                <a:r>
                  <a:rPr lang="zh-CN" altLang="en-US">
                    <a:noFill/>
                  </a:rPr>
                  <a:t> </a:t>
                </a:r>
              </a:p>
            </p:txBody>
          </p:sp>
        </mc:Fallback>
      </mc:AlternateContent>
      <p:sp>
        <p:nvSpPr>
          <p:cNvPr id="8" name="标题 2">
            <a:extLst>
              <a:ext uri="{FF2B5EF4-FFF2-40B4-BE49-F238E27FC236}">
                <a16:creationId xmlns:a16="http://schemas.microsoft.com/office/drawing/2014/main" id="{C5071C96-F750-4CED-BFC1-A270F54D4E09}"/>
              </a:ext>
            </a:extLst>
          </p:cNvPr>
          <p:cNvSpPr txBox="1">
            <a:spLocks/>
          </p:cNvSpPr>
          <p:nvPr/>
        </p:nvSpPr>
        <p:spPr>
          <a:xfrm>
            <a:off x="478075" y="2571749"/>
            <a:ext cx="8381111" cy="2060211"/>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1pPr>
            <a:lvl2pPr marR="0" lvl="1"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2pPr>
            <a:lvl3pPr marR="0" lvl="2"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3pPr>
            <a:lvl4pPr marR="0" lvl="3"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4pPr>
            <a:lvl5pPr marR="0" lvl="4"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5pPr>
            <a:lvl6pPr marR="0" lvl="5"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6pPr>
            <a:lvl7pPr marR="0" lvl="6"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7pPr>
            <a:lvl8pPr marR="0" lvl="7"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8pPr>
            <a:lvl9pPr marR="0" lvl="8"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9pPr>
          </a:lstStyle>
          <a:p>
            <a:r>
              <a:rPr lang="zh-CN" altLang="en-US" sz="1600" dirty="0">
                <a:solidFill>
                  <a:schemeClr val="bg1"/>
                </a:solidFill>
                <a:latin typeface="Titillium Web Light" panose="02010600030101010101" charset="0"/>
              </a:rPr>
              <a:t>如何评价构成问题？</a:t>
            </a:r>
            <a:endParaRPr lang="en-US" altLang="zh-CN" sz="1600" dirty="0">
              <a:solidFill>
                <a:schemeClr val="bg1"/>
              </a:solidFill>
              <a:latin typeface="Titillium Web Light" panose="02010600030101010101" charset="0"/>
            </a:endParaRPr>
          </a:p>
          <a:p>
            <a:endParaRPr lang="en-US" altLang="zh-CN" sz="1600" dirty="0">
              <a:solidFill>
                <a:schemeClr val="bg1"/>
              </a:solidFill>
              <a:latin typeface="Titillium Web Light" panose="02010600030101010101" charset="0"/>
            </a:endParaRPr>
          </a:p>
          <a:p>
            <a:r>
              <a:rPr lang="zh-CN" altLang="en-US" sz="1600" dirty="0">
                <a:solidFill>
                  <a:schemeClr val="bg1"/>
                </a:solidFill>
                <a:latin typeface="Titillium Web Light" panose="02010600030101010101" charset="0"/>
              </a:rPr>
              <a:t>在建模中，同样有类似方差解释比例（</a:t>
            </a:r>
            <a:r>
              <a:rPr lang="en-US" altLang="zh-CN" sz="1600" dirty="0">
                <a:solidFill>
                  <a:schemeClr val="bg1"/>
                </a:solidFill>
                <a:latin typeface="Titillium Web Light" panose="02010600030101010101" charset="0"/>
              </a:rPr>
              <a:t>Cumulative Prop. Variance Explained</a:t>
            </a:r>
            <a:r>
              <a:rPr lang="zh-CN" altLang="en-US" sz="1600" dirty="0">
                <a:solidFill>
                  <a:schemeClr val="bg1"/>
                </a:solidFill>
                <a:latin typeface="Titillium Web Light" panose="02010600030101010101" charset="0"/>
              </a:rPr>
              <a:t>）的说法。判定系数</a:t>
            </a:r>
            <a:r>
              <a:rPr lang="en-US" altLang="zh-CN" sz="1600" dirty="0">
                <a:solidFill>
                  <a:schemeClr val="bg1"/>
                </a:solidFill>
                <a:latin typeface="Titillium Web Light" panose="02010600030101010101" charset="0"/>
              </a:rPr>
              <a:t>/</a:t>
            </a:r>
            <a:r>
              <a:rPr lang="zh-CN" altLang="en-US" sz="1600" dirty="0">
                <a:solidFill>
                  <a:schemeClr val="bg1"/>
                </a:solidFill>
                <a:latin typeface="Titillium Web Light" panose="02010600030101010101" charset="0"/>
              </a:rPr>
              <a:t>决定系数（</a:t>
            </a:r>
            <a:r>
              <a:rPr lang="en-US" altLang="zh-CN" sz="1600" dirty="0">
                <a:solidFill>
                  <a:schemeClr val="bg1"/>
                </a:solidFill>
                <a:latin typeface="Titillium Web Light" panose="02010600030101010101" charset="0"/>
              </a:rPr>
              <a:t>Coefficient of determination</a:t>
            </a:r>
            <a:r>
              <a:rPr lang="zh-CN" altLang="en-US" sz="1600" dirty="0">
                <a:solidFill>
                  <a:schemeClr val="bg1"/>
                </a:solidFill>
                <a:latin typeface="Titillium Web Light" panose="02010600030101010101" charset="0"/>
              </a:rPr>
              <a:t>）是统计学中用于度量因变量的变异中可由自变量解释部分所占的比例，以此来判断回归模型的解释力。在普通的</a:t>
            </a:r>
            <a:r>
              <a:rPr lang="en-US" altLang="zh-CN" sz="1600" dirty="0">
                <a:solidFill>
                  <a:schemeClr val="bg1"/>
                </a:solidFill>
                <a:latin typeface="Titillium Web Light" panose="02010600030101010101" charset="0"/>
              </a:rPr>
              <a:t>OLS</a:t>
            </a:r>
            <a:r>
              <a:rPr lang="zh-CN" altLang="en-US" sz="1600" dirty="0">
                <a:solidFill>
                  <a:schemeClr val="bg1"/>
                </a:solidFill>
                <a:latin typeface="Titillium Web Light" panose="02010600030101010101" charset="0"/>
              </a:rPr>
              <a:t>回归中，它使用</a:t>
            </a:r>
            <a:r>
              <a:rPr lang="en-US" altLang="zh-CN" sz="1600" dirty="0">
                <a:solidFill>
                  <a:schemeClr val="bg1"/>
                </a:solidFill>
                <a:latin typeface="Titillium Web Light" panose="02010600030101010101" charset="0"/>
              </a:rPr>
              <a:t>R-squared</a:t>
            </a:r>
            <a:r>
              <a:rPr lang="zh-CN" altLang="en-US" sz="1600" dirty="0">
                <a:solidFill>
                  <a:schemeClr val="bg1"/>
                </a:solidFill>
                <a:latin typeface="Titillium Web Light" panose="02010600030101010101" charset="0"/>
              </a:rPr>
              <a:t>来表示。如果是简单线性回归（</a:t>
            </a:r>
            <a:r>
              <a:rPr lang="en-US" altLang="zh-CN" sz="1600" dirty="0">
                <a:solidFill>
                  <a:schemeClr val="bg1"/>
                </a:solidFill>
                <a:latin typeface="Titillium Web Light" panose="02010600030101010101" charset="0"/>
              </a:rPr>
              <a:t>y=</a:t>
            </a:r>
            <a:r>
              <a:rPr lang="en-US" altLang="zh-CN" sz="1600" dirty="0" err="1">
                <a:solidFill>
                  <a:schemeClr val="bg1"/>
                </a:solidFill>
                <a:latin typeface="Titillium Web Light" panose="02010600030101010101" charset="0"/>
              </a:rPr>
              <a:t>a+bx+e</a:t>
            </a:r>
            <a:r>
              <a:rPr lang="zh-CN" altLang="en-US" sz="1600" dirty="0">
                <a:solidFill>
                  <a:schemeClr val="bg1"/>
                </a:solidFill>
                <a:latin typeface="Titillium Web Light" panose="02010600030101010101" charset="0"/>
              </a:rPr>
              <a:t>），那么</a:t>
            </a:r>
            <a:r>
              <a:rPr lang="en-US" altLang="zh-CN" sz="1600" dirty="0">
                <a:solidFill>
                  <a:schemeClr val="bg1"/>
                </a:solidFill>
                <a:latin typeface="Titillium Web Light" panose="02010600030101010101" charset="0"/>
              </a:rPr>
              <a:t>R-squared</a:t>
            </a:r>
            <a:r>
              <a:rPr lang="zh-CN" altLang="en-US" sz="1600" dirty="0">
                <a:solidFill>
                  <a:schemeClr val="bg1"/>
                </a:solidFill>
                <a:latin typeface="Titillium Web Light" panose="02010600030101010101" charset="0"/>
              </a:rPr>
              <a:t>就是</a:t>
            </a:r>
            <a:r>
              <a:rPr lang="en-US" altLang="zh-CN" sz="1600" dirty="0">
                <a:solidFill>
                  <a:schemeClr val="bg1"/>
                </a:solidFill>
                <a:latin typeface="Titillium Web Light" panose="02010600030101010101" charset="0"/>
              </a:rPr>
              <a:t>x</a:t>
            </a:r>
            <a:r>
              <a:rPr lang="zh-CN" altLang="en-US" sz="1600" dirty="0">
                <a:solidFill>
                  <a:schemeClr val="bg1"/>
                </a:solidFill>
                <a:latin typeface="Titillium Web Light" panose="02010600030101010101" charset="0"/>
              </a:rPr>
              <a:t>与</a:t>
            </a:r>
            <a:r>
              <a:rPr lang="en-US" altLang="zh-CN" sz="1600" dirty="0">
                <a:solidFill>
                  <a:schemeClr val="bg1"/>
                </a:solidFill>
                <a:latin typeface="Titillium Web Light" panose="02010600030101010101" charset="0"/>
              </a:rPr>
              <a:t>y</a:t>
            </a:r>
            <a:r>
              <a:rPr lang="zh-CN" altLang="en-US" sz="1600" dirty="0">
                <a:solidFill>
                  <a:schemeClr val="bg1"/>
                </a:solidFill>
                <a:latin typeface="Titillium Web Light" panose="02010600030101010101" charset="0"/>
              </a:rPr>
              <a:t>相关系数的平方。如果有多个</a:t>
            </a:r>
            <a:r>
              <a:rPr lang="en-US" altLang="zh-CN" sz="1600" dirty="0">
                <a:solidFill>
                  <a:schemeClr val="bg1"/>
                </a:solidFill>
                <a:latin typeface="Titillium Web Light" panose="02010600030101010101" charset="0"/>
              </a:rPr>
              <a:t>x</a:t>
            </a:r>
            <a:r>
              <a:rPr lang="zh-CN" altLang="en-US" sz="1600" dirty="0">
                <a:solidFill>
                  <a:schemeClr val="bg1"/>
                </a:solidFill>
                <a:latin typeface="Titillium Web Light" panose="02010600030101010101" charset="0"/>
              </a:rPr>
              <a:t>，那么就是多重相关系数的平方。</a:t>
            </a:r>
            <a:endParaRPr lang="en-US" altLang="zh-CN" sz="1600" dirty="0">
              <a:solidFill>
                <a:schemeClr val="bg1"/>
              </a:solidFill>
              <a:latin typeface="Titillium Web Light" panose="02010600030101010101" charset="0"/>
            </a:endParaRPr>
          </a:p>
        </p:txBody>
      </p:sp>
    </p:spTree>
    <p:extLst>
      <p:ext uri="{BB962C8B-B14F-4D97-AF65-F5344CB8AC3E}">
        <p14:creationId xmlns:p14="http://schemas.microsoft.com/office/powerpoint/2010/main" val="141732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AD4E8A-EC7C-4D14-AE37-23135377BF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3" name="标题 2">
            <a:extLst>
              <a:ext uri="{FF2B5EF4-FFF2-40B4-BE49-F238E27FC236}">
                <a16:creationId xmlns:a16="http://schemas.microsoft.com/office/drawing/2014/main" id="{10333C02-F03C-4844-B0E7-21EAB037A572}"/>
              </a:ext>
            </a:extLst>
          </p:cNvPr>
          <p:cNvSpPr>
            <a:spLocks noGrp="1"/>
          </p:cNvSpPr>
          <p:nvPr>
            <p:ph type="title"/>
          </p:nvPr>
        </p:nvSpPr>
        <p:spPr/>
        <p:txBody>
          <a:bodyPr/>
          <a:lstStyle/>
          <a:p>
            <a:r>
              <a:rPr lang="en-US" altLang="zh-CN" sz="3200" dirty="0">
                <a:solidFill>
                  <a:schemeClr val="lt1"/>
                </a:solidFill>
                <a:latin typeface="Quantico" panose="02010600030101010101" charset="0"/>
                <a:ea typeface="Titillium Web Light"/>
                <a:cs typeface="Titillium Web Light"/>
                <a:sym typeface="Titillium Web Light"/>
              </a:rPr>
              <a:t>R</a:t>
            </a:r>
            <a:r>
              <a:rPr lang="en-US" altLang="zh-CN" sz="3200" baseline="30000" dirty="0">
                <a:solidFill>
                  <a:schemeClr val="lt1"/>
                </a:solidFill>
                <a:latin typeface="Quantico" panose="02010600030101010101" charset="0"/>
                <a:ea typeface="Titillium Web Light"/>
                <a:cs typeface="Titillium Web Light"/>
                <a:sym typeface="Titillium Web Light"/>
              </a:rPr>
              <a:t>2 </a:t>
            </a:r>
            <a:r>
              <a:rPr lang="en-US" altLang="zh-CN" sz="3200" dirty="0">
                <a:solidFill>
                  <a:schemeClr val="lt1"/>
                </a:solidFill>
                <a:latin typeface="Quantico" panose="02010600030101010101" charset="0"/>
                <a:ea typeface="Titillium Web Light"/>
                <a:cs typeface="Titillium Web Light"/>
                <a:sym typeface="Titillium Web Light"/>
              </a:rPr>
              <a:t>(R-squared)</a:t>
            </a:r>
            <a:endParaRPr lang="zh-CN" altLang="en-US" dirty="0">
              <a:latin typeface="Quantico" panose="02010600030101010101"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C7CA498-557D-460C-89D3-51B1B05BA811}"/>
                  </a:ext>
                </a:extLst>
              </p:cNvPr>
              <p:cNvSpPr txBox="1"/>
              <p:nvPr/>
            </p:nvSpPr>
            <p:spPr>
              <a:xfrm>
                <a:off x="141670" y="1846420"/>
                <a:ext cx="905729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bg1"/>
                          </a:solidFill>
                          <a:latin typeface="Cambria Math" panose="02040503050406030204" pitchFamily="18" charset="0"/>
                        </a:rPr>
                        <m:t>𝑆𝐸𝑆</m:t>
                      </m:r>
                      <m:r>
                        <a:rPr lang="en-US" altLang="zh-CN" sz="3200" b="0" i="0" smtClean="0">
                          <a:solidFill>
                            <a:schemeClr val="bg1"/>
                          </a:solidFill>
                          <a:latin typeface="Cambria Math" panose="02040503050406030204" pitchFamily="18" charset="0"/>
                        </a:rPr>
                        <m:t>= </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0</m:t>
                          </m:r>
                        </m:sub>
                      </m:sSub>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1</m:t>
                          </m:r>
                        </m:sub>
                      </m:sSub>
                      <m:r>
                        <a:rPr lang="en-US" altLang="zh-CN" sz="3200" b="0" i="1" smtClean="0">
                          <a:solidFill>
                            <a:schemeClr val="bg1"/>
                          </a:solidFill>
                          <a:latin typeface="Cambria Math" panose="02040503050406030204" pitchFamily="18" charset="0"/>
                        </a:rPr>
                        <m:t>𝑖𝑛𝑐𝑜𝑚𝑒</m:t>
                      </m:r>
                      <m:r>
                        <a:rPr lang="en-US" altLang="zh-CN" sz="3200" b="0" i="1" smtClean="0">
                          <a:solidFill>
                            <a:schemeClr val="bg1"/>
                          </a:solidFill>
                          <a:latin typeface="Cambria Math" panose="02040503050406030204" pitchFamily="18" charset="0"/>
                        </a:rPr>
                        <m:t>+</m:t>
                      </m:r>
                      <m:sSub>
                        <m:sSubPr>
                          <m:ctrlPr>
                            <a:rPr lang="en-US" altLang="zh-CN" sz="3200" i="1" smtClean="0">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2</m:t>
                          </m:r>
                        </m:sub>
                      </m:sSub>
                      <m:r>
                        <a:rPr lang="en-US" altLang="zh-CN" sz="3200" b="0" i="1" smtClean="0">
                          <a:solidFill>
                            <a:schemeClr val="bg1"/>
                          </a:solidFill>
                          <a:latin typeface="Cambria Math" panose="02040503050406030204" pitchFamily="18" charset="0"/>
                        </a:rPr>
                        <m:t>𝑒𝑑𝑢</m:t>
                      </m:r>
                      <m:r>
                        <a:rPr lang="en-US" altLang="zh-CN" sz="3200" b="0" i="1" smtClean="0">
                          <a:solidFill>
                            <a:schemeClr val="bg1"/>
                          </a:solidFill>
                          <a:latin typeface="Cambria Math" panose="02040503050406030204" pitchFamily="18" charset="0"/>
                        </a:rPr>
                        <m:t>+</m:t>
                      </m:r>
                      <m:sSub>
                        <m:sSubPr>
                          <m:ctrlPr>
                            <a:rPr lang="en-US" altLang="zh-CN" sz="3200" i="1">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3</m:t>
                          </m:r>
                        </m:sub>
                      </m:sSub>
                      <m:r>
                        <a:rPr lang="en-US" altLang="zh-CN" sz="3200" b="0" i="1" smtClean="0">
                          <a:solidFill>
                            <a:schemeClr val="bg1"/>
                          </a:solidFill>
                          <a:latin typeface="Cambria Math" panose="02040503050406030204" pitchFamily="18" charset="0"/>
                        </a:rPr>
                        <m:t>𝑐𝑎𝑟𝑒𝑒𝑟</m:t>
                      </m:r>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m:rPr>
                              <m:sty m:val="p"/>
                            </m:rPr>
                            <a:rPr lang="en-US" altLang="zh-CN" sz="3200" i="1">
                              <a:solidFill>
                                <a:schemeClr val="bg1"/>
                              </a:solidFill>
                              <a:latin typeface="Cambria Math" panose="02040503050406030204" pitchFamily="18" charset="0"/>
                            </a:rPr>
                            <m:t>μ</m:t>
                          </m:r>
                        </m:e>
                        <m:sub>
                          <m:r>
                            <a:rPr lang="en-US" altLang="zh-CN" sz="3200" b="0" i="1" smtClean="0">
                              <a:solidFill>
                                <a:schemeClr val="bg1"/>
                              </a:solidFill>
                              <a:latin typeface="Cambria Math" panose="02040503050406030204" pitchFamily="18" charset="0"/>
                            </a:rPr>
                            <m:t>𝑖</m:t>
                          </m:r>
                        </m:sub>
                      </m:sSub>
                    </m:oMath>
                  </m:oMathPara>
                </a14:m>
                <a:endParaRPr lang="en-US" altLang="zh-CN" dirty="0">
                  <a:solidFill>
                    <a:schemeClr val="bg1"/>
                  </a:solidFill>
                </a:endParaRPr>
              </a:p>
            </p:txBody>
          </p:sp>
        </mc:Choice>
        <mc:Fallback xmlns="">
          <p:sp>
            <p:nvSpPr>
              <p:cNvPr id="5" name="文本框 4">
                <a:extLst>
                  <a:ext uri="{FF2B5EF4-FFF2-40B4-BE49-F238E27FC236}">
                    <a16:creationId xmlns:a16="http://schemas.microsoft.com/office/drawing/2014/main" id="{2C7CA498-557D-460C-89D3-51B1B05BA811}"/>
                  </a:ext>
                </a:extLst>
              </p:cNvPr>
              <p:cNvSpPr txBox="1">
                <a:spLocks noRot="1" noChangeAspect="1" noMove="1" noResize="1" noEditPoints="1" noAdjustHandles="1" noChangeArrowheads="1" noChangeShapeType="1" noTextEdit="1"/>
              </p:cNvSpPr>
              <p:nvPr/>
            </p:nvSpPr>
            <p:spPr>
              <a:xfrm>
                <a:off x="141670" y="1846420"/>
                <a:ext cx="9057294" cy="584775"/>
              </a:xfrm>
              <a:prstGeom prst="rect">
                <a:avLst/>
              </a:prstGeom>
              <a:blipFill>
                <a:blip r:embed="rId2"/>
                <a:stretch>
                  <a:fillRect/>
                </a:stretch>
              </a:blipFill>
            </p:spPr>
            <p:txBody>
              <a:bodyPr/>
              <a:lstStyle/>
              <a:p>
                <a:r>
                  <a:rPr lang="zh-CN" altLang="en-US">
                    <a:noFill/>
                  </a:rPr>
                  <a:t> </a:t>
                </a:r>
              </a:p>
            </p:txBody>
          </p:sp>
        </mc:Fallback>
      </mc:AlternateContent>
      <p:sp>
        <p:nvSpPr>
          <p:cNvPr id="8" name="标题 2">
            <a:extLst>
              <a:ext uri="{FF2B5EF4-FFF2-40B4-BE49-F238E27FC236}">
                <a16:creationId xmlns:a16="http://schemas.microsoft.com/office/drawing/2014/main" id="{C5071C96-F750-4CED-BFC1-A270F54D4E09}"/>
              </a:ext>
            </a:extLst>
          </p:cNvPr>
          <p:cNvSpPr txBox="1">
            <a:spLocks/>
          </p:cNvSpPr>
          <p:nvPr/>
        </p:nvSpPr>
        <p:spPr>
          <a:xfrm>
            <a:off x="478075" y="2571749"/>
            <a:ext cx="8381111" cy="2060211"/>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1pPr>
            <a:lvl2pPr marR="0" lvl="1"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2pPr>
            <a:lvl3pPr marR="0" lvl="2"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3pPr>
            <a:lvl4pPr marR="0" lvl="3"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4pPr>
            <a:lvl5pPr marR="0" lvl="4"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5pPr>
            <a:lvl6pPr marR="0" lvl="5"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6pPr>
            <a:lvl7pPr marR="0" lvl="6"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7pPr>
            <a:lvl8pPr marR="0" lvl="7"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8pPr>
            <a:lvl9pPr marR="0" lvl="8"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9pPr>
          </a:lstStyle>
          <a:p>
            <a:r>
              <a:rPr lang="zh-CN" altLang="en-US" sz="1600" dirty="0">
                <a:solidFill>
                  <a:schemeClr val="bg1"/>
                </a:solidFill>
                <a:latin typeface="Titillium Web Light" panose="02010600030101010101" charset="0"/>
              </a:rPr>
              <a:t>在建模中，同样有类似方差解释比例（</a:t>
            </a:r>
            <a:r>
              <a:rPr lang="en-US" altLang="zh-CN" sz="1600" dirty="0">
                <a:solidFill>
                  <a:schemeClr val="bg1"/>
                </a:solidFill>
                <a:latin typeface="Titillium Web Light" panose="02010600030101010101" charset="0"/>
              </a:rPr>
              <a:t>Cumulative Prop. Variance Explained</a:t>
            </a:r>
            <a:r>
              <a:rPr lang="zh-CN" altLang="en-US" sz="1600" dirty="0">
                <a:solidFill>
                  <a:schemeClr val="bg1"/>
                </a:solidFill>
                <a:latin typeface="Titillium Web Light" panose="02010600030101010101" charset="0"/>
              </a:rPr>
              <a:t>）的一些概念。判定系数</a:t>
            </a:r>
            <a:r>
              <a:rPr lang="en-US" altLang="zh-CN" sz="1600" dirty="0">
                <a:solidFill>
                  <a:schemeClr val="bg1"/>
                </a:solidFill>
                <a:latin typeface="Titillium Web Light" panose="02010600030101010101" charset="0"/>
              </a:rPr>
              <a:t>/</a:t>
            </a:r>
            <a:r>
              <a:rPr lang="zh-CN" altLang="en-US" sz="1600" dirty="0">
                <a:solidFill>
                  <a:schemeClr val="bg1"/>
                </a:solidFill>
                <a:latin typeface="Titillium Web Light" panose="02010600030101010101" charset="0"/>
              </a:rPr>
              <a:t>决定系数（</a:t>
            </a:r>
            <a:r>
              <a:rPr lang="en-US" altLang="zh-CN" sz="1600" dirty="0">
                <a:solidFill>
                  <a:schemeClr val="bg1"/>
                </a:solidFill>
                <a:latin typeface="Titillium Web Light" panose="02010600030101010101" charset="0"/>
              </a:rPr>
              <a:t>Coefficient of determination</a:t>
            </a:r>
            <a:r>
              <a:rPr lang="zh-CN" altLang="en-US" sz="1600" dirty="0">
                <a:solidFill>
                  <a:schemeClr val="bg1"/>
                </a:solidFill>
                <a:latin typeface="Titillium Web Light" panose="02010600030101010101" charset="0"/>
              </a:rPr>
              <a:t>）是统计学中用于度量因变量的变异中可由自变量解释部分所占的比例，以此来判断回归模型的解释力。在普通的</a:t>
            </a:r>
            <a:r>
              <a:rPr lang="en-US" altLang="zh-CN" sz="1600" dirty="0">
                <a:solidFill>
                  <a:schemeClr val="bg1"/>
                </a:solidFill>
                <a:latin typeface="Titillium Web Light" panose="02010600030101010101" charset="0"/>
              </a:rPr>
              <a:t>OLS</a:t>
            </a:r>
            <a:r>
              <a:rPr lang="zh-CN" altLang="en-US" sz="1600" dirty="0">
                <a:solidFill>
                  <a:schemeClr val="bg1"/>
                </a:solidFill>
                <a:latin typeface="Titillium Web Light" panose="02010600030101010101" charset="0"/>
              </a:rPr>
              <a:t>回归中，它使用</a:t>
            </a:r>
            <a:r>
              <a:rPr lang="en-US" altLang="zh-CN" sz="1600" dirty="0">
                <a:solidFill>
                  <a:schemeClr val="bg1"/>
                </a:solidFill>
                <a:latin typeface="Titillium Web Light" panose="02010600030101010101" charset="0"/>
              </a:rPr>
              <a:t>R-squared</a:t>
            </a:r>
            <a:r>
              <a:rPr lang="zh-CN" altLang="en-US" sz="1600" dirty="0">
                <a:solidFill>
                  <a:schemeClr val="bg1"/>
                </a:solidFill>
                <a:latin typeface="Titillium Web Light" panose="02010600030101010101" charset="0"/>
              </a:rPr>
              <a:t>来表示。如果是简单线性回归（</a:t>
            </a:r>
            <a:r>
              <a:rPr lang="en-US" altLang="zh-CN" sz="1600" dirty="0">
                <a:solidFill>
                  <a:schemeClr val="bg1"/>
                </a:solidFill>
                <a:latin typeface="Titillium Web Light" panose="02010600030101010101" charset="0"/>
              </a:rPr>
              <a:t>y=</a:t>
            </a:r>
            <a:r>
              <a:rPr lang="en-US" altLang="zh-CN" sz="1600" dirty="0" err="1">
                <a:solidFill>
                  <a:schemeClr val="bg1"/>
                </a:solidFill>
                <a:latin typeface="Titillium Web Light" panose="02010600030101010101" charset="0"/>
              </a:rPr>
              <a:t>a+bx+e</a:t>
            </a:r>
            <a:r>
              <a:rPr lang="zh-CN" altLang="en-US" sz="1600" dirty="0">
                <a:solidFill>
                  <a:schemeClr val="bg1"/>
                </a:solidFill>
                <a:latin typeface="Titillium Web Light" panose="02010600030101010101" charset="0"/>
              </a:rPr>
              <a:t>），那么</a:t>
            </a:r>
            <a:r>
              <a:rPr lang="en-US" altLang="zh-CN" sz="1600" dirty="0">
                <a:solidFill>
                  <a:schemeClr val="bg1"/>
                </a:solidFill>
                <a:latin typeface="Titillium Web Light" panose="02010600030101010101" charset="0"/>
              </a:rPr>
              <a:t>R-squared</a:t>
            </a:r>
            <a:r>
              <a:rPr lang="zh-CN" altLang="en-US" sz="1600" dirty="0">
                <a:solidFill>
                  <a:schemeClr val="bg1"/>
                </a:solidFill>
                <a:latin typeface="Titillium Web Light" panose="02010600030101010101" charset="0"/>
              </a:rPr>
              <a:t>就是</a:t>
            </a:r>
            <a:r>
              <a:rPr lang="en-US" altLang="zh-CN" sz="1600" dirty="0">
                <a:solidFill>
                  <a:schemeClr val="bg1"/>
                </a:solidFill>
                <a:latin typeface="Titillium Web Light" panose="02010600030101010101" charset="0"/>
              </a:rPr>
              <a:t>x</a:t>
            </a:r>
            <a:r>
              <a:rPr lang="zh-CN" altLang="en-US" sz="1600" dirty="0">
                <a:solidFill>
                  <a:schemeClr val="bg1"/>
                </a:solidFill>
                <a:latin typeface="Titillium Web Light" panose="02010600030101010101" charset="0"/>
              </a:rPr>
              <a:t>与</a:t>
            </a:r>
            <a:r>
              <a:rPr lang="en-US" altLang="zh-CN" sz="1600" dirty="0">
                <a:solidFill>
                  <a:schemeClr val="bg1"/>
                </a:solidFill>
                <a:latin typeface="Titillium Web Light" panose="02010600030101010101" charset="0"/>
              </a:rPr>
              <a:t>y</a:t>
            </a:r>
            <a:r>
              <a:rPr lang="zh-CN" altLang="en-US" sz="1600" dirty="0">
                <a:solidFill>
                  <a:schemeClr val="bg1"/>
                </a:solidFill>
                <a:latin typeface="Titillium Web Light" panose="02010600030101010101" charset="0"/>
              </a:rPr>
              <a:t>相关系数的平方。如果有多个</a:t>
            </a:r>
            <a:r>
              <a:rPr lang="en-US" altLang="zh-CN" sz="1600" dirty="0">
                <a:solidFill>
                  <a:schemeClr val="bg1"/>
                </a:solidFill>
                <a:latin typeface="Titillium Web Light" panose="02010600030101010101" charset="0"/>
              </a:rPr>
              <a:t>x</a:t>
            </a:r>
            <a:r>
              <a:rPr lang="zh-CN" altLang="en-US" sz="1600" dirty="0">
                <a:solidFill>
                  <a:schemeClr val="bg1"/>
                </a:solidFill>
                <a:latin typeface="Titillium Web Light" panose="02010600030101010101" charset="0"/>
              </a:rPr>
              <a:t>，那么就是多重相关系数的平方。</a:t>
            </a:r>
            <a:endParaRPr lang="en-US" altLang="zh-CN" sz="1600" dirty="0">
              <a:solidFill>
                <a:schemeClr val="bg1"/>
              </a:solidFill>
              <a:latin typeface="Titillium Web Light" panose="02010600030101010101" charset="0"/>
            </a:endParaRPr>
          </a:p>
          <a:p>
            <a:endParaRPr lang="en-US" altLang="zh-CN" sz="1600" dirty="0">
              <a:solidFill>
                <a:schemeClr val="bg1"/>
              </a:solidFill>
              <a:latin typeface="Titillium Web Light" panose="02010600030101010101" charset="0"/>
            </a:endParaRPr>
          </a:p>
          <a:p>
            <a:r>
              <a:rPr lang="zh-CN" altLang="en-US" sz="1600" dirty="0">
                <a:solidFill>
                  <a:schemeClr val="bg1"/>
                </a:solidFill>
                <a:latin typeface="Titillium Web Light" panose="02010600030101010101" charset="0"/>
              </a:rPr>
              <a:t>相关和构成有什么关系？</a:t>
            </a:r>
            <a:endParaRPr lang="en-US" altLang="zh-CN" sz="1600" dirty="0">
              <a:solidFill>
                <a:schemeClr val="bg1"/>
              </a:solidFill>
              <a:latin typeface="Titillium Web Light" panose="02010600030101010101" charset="0"/>
            </a:endParaRPr>
          </a:p>
        </p:txBody>
      </p:sp>
    </p:spTree>
    <p:extLst>
      <p:ext uri="{BB962C8B-B14F-4D97-AF65-F5344CB8AC3E}">
        <p14:creationId xmlns:p14="http://schemas.microsoft.com/office/powerpoint/2010/main" val="678364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lvl="0"/>
            <a:r>
              <a:rPr lang="en-US" altLang="zh-CN" dirty="0"/>
              <a:t>Menu[a]</a:t>
            </a:r>
            <a:endParaRPr dirty="0"/>
          </a:p>
        </p:txBody>
      </p:sp>
      <p:sp>
        <p:nvSpPr>
          <p:cNvPr id="159" name="Google Shape;159;p21"/>
          <p:cNvSpPr txBox="1">
            <a:spLocks noGrp="1"/>
          </p:cNvSpPr>
          <p:nvPr>
            <p:ph type="body" idx="1"/>
          </p:nvPr>
        </p:nvSpPr>
        <p:spPr>
          <a:xfrm>
            <a:off x="975250" y="1575125"/>
            <a:ext cx="2202900" cy="2702700"/>
          </a:xfrm>
          <a:prstGeom prst="rect">
            <a:avLst/>
          </a:prstGeom>
        </p:spPr>
        <p:txBody>
          <a:bodyPr spcFirstLastPara="1" wrap="square" lIns="0" tIns="0" rIns="0" bIns="0" anchor="t" anchorCtr="0">
            <a:noAutofit/>
          </a:bodyPr>
          <a:lstStyle/>
          <a:p>
            <a:pPr marL="114300" indent="0">
              <a:buNone/>
            </a:pPr>
            <a:r>
              <a:rPr lang="zh-CN" altLang="en-US" dirty="0"/>
              <a:t>统计思维的两条通路</a:t>
            </a:r>
            <a:endParaRPr lang="en-US" altLang="zh-CN" dirty="0"/>
          </a:p>
          <a:p>
            <a:pPr marL="457200" lvl="1">
              <a:spcBef>
                <a:spcPts val="600"/>
              </a:spcBef>
              <a:buClr>
                <a:schemeClr val="lt2"/>
              </a:buClr>
            </a:pPr>
            <a:r>
              <a:rPr lang="en-US" altLang="zh-CN" dirty="0"/>
              <a:t>EDA</a:t>
            </a:r>
            <a:r>
              <a:rPr lang="zh-CN" altLang="en-US" dirty="0"/>
              <a:t>：降维问题</a:t>
            </a:r>
            <a:endParaRPr lang="en-US" altLang="zh-CN" dirty="0"/>
          </a:p>
          <a:p>
            <a:pPr marL="457200" lvl="1">
              <a:spcBef>
                <a:spcPts val="600"/>
              </a:spcBef>
              <a:buClr>
                <a:schemeClr val="lt2"/>
              </a:buClr>
            </a:pPr>
            <a:r>
              <a:rPr lang="en-US" altLang="zh-CN" dirty="0"/>
              <a:t>CDA</a:t>
            </a:r>
            <a:r>
              <a:rPr lang="zh-CN" altLang="en-US" dirty="0"/>
              <a:t>：构成问题</a:t>
            </a:r>
            <a:endParaRPr lang="en-US" altLang="zh-CN" dirty="0"/>
          </a:p>
        </p:txBody>
      </p:sp>
      <p:sp>
        <p:nvSpPr>
          <p:cNvPr id="160" name="Google Shape;160;p21"/>
          <p:cNvSpPr txBox="1">
            <a:spLocks noGrp="1"/>
          </p:cNvSpPr>
          <p:nvPr>
            <p:ph type="body" idx="2"/>
          </p:nvPr>
        </p:nvSpPr>
        <p:spPr>
          <a:xfrm>
            <a:off x="3470500" y="1529907"/>
            <a:ext cx="2202900" cy="2702700"/>
          </a:xfrm>
          <a:prstGeom prst="rect">
            <a:avLst/>
          </a:prstGeom>
        </p:spPr>
        <p:txBody>
          <a:bodyPr spcFirstLastPara="1" wrap="square" lIns="0" tIns="0" rIns="0" bIns="0" anchor="t" anchorCtr="0">
            <a:noAutofit/>
          </a:bodyPr>
          <a:lstStyle/>
          <a:p>
            <a:pPr marL="114300" indent="0">
              <a:buNone/>
            </a:pPr>
            <a:r>
              <a:rPr lang="zh-CN" altLang="en-US" dirty="0"/>
              <a:t>对于降维问题，我们有什么（常用的）方法？</a:t>
            </a:r>
            <a:endParaRPr lang="en-US" altLang="zh-CN" dirty="0"/>
          </a:p>
          <a:p>
            <a:r>
              <a:rPr lang="zh-CN" altLang="en-US" dirty="0"/>
              <a:t>主成分分析</a:t>
            </a:r>
            <a:endParaRPr lang="en-US" altLang="zh-CN" dirty="0"/>
          </a:p>
          <a:p>
            <a:r>
              <a:rPr lang="zh-CN" altLang="en-US" dirty="0"/>
              <a:t>（探索性）因子分析</a:t>
            </a:r>
            <a:endParaRPr lang="en-US" altLang="zh-CN" dirty="0"/>
          </a:p>
          <a:p>
            <a:r>
              <a:rPr lang="zh-CN" altLang="en-US" sz="1050" dirty="0"/>
              <a:t>独立成分分析</a:t>
            </a:r>
            <a:endParaRPr lang="en-US" altLang="zh-CN" sz="1050" dirty="0"/>
          </a:p>
          <a:p>
            <a:r>
              <a:rPr lang="zh-CN" altLang="en-US" sz="1050" dirty="0"/>
              <a:t>非负矩阵分解、流形学习、</a:t>
            </a:r>
            <a:r>
              <a:rPr lang="en-US" altLang="zh-CN" sz="1050" dirty="0"/>
              <a:t>t-SNE……</a:t>
            </a:r>
          </a:p>
        </p:txBody>
      </p:sp>
      <p:sp>
        <p:nvSpPr>
          <p:cNvPr id="161" name="Google Shape;161;p21"/>
          <p:cNvSpPr txBox="1">
            <a:spLocks noGrp="1"/>
          </p:cNvSpPr>
          <p:nvPr>
            <p:ph type="body" idx="3"/>
          </p:nvPr>
        </p:nvSpPr>
        <p:spPr>
          <a:xfrm>
            <a:off x="5975475" y="1529907"/>
            <a:ext cx="2202900" cy="270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zh-CN" altLang="en-US" dirty="0"/>
              <a:t>对于构成问题，我们有什么（确定的）方法？</a:t>
            </a:r>
            <a:endParaRPr dirty="0"/>
          </a:p>
          <a:p>
            <a:r>
              <a:rPr lang="zh-CN" altLang="en-US" dirty="0"/>
              <a:t>回归与建模</a:t>
            </a:r>
            <a:endParaRPr lang="en-US" altLang="zh-CN" dirty="0"/>
          </a:p>
          <a:p>
            <a:r>
              <a:rPr lang="zh-CN" altLang="en-US" dirty="0"/>
              <a:t>结构性问题：（验证性）因素分析</a:t>
            </a:r>
            <a:endParaRPr lang="en-US" altLang="zh-CN" dirty="0"/>
          </a:p>
          <a:p>
            <a:pPr marL="0" lvl="0" indent="0" algn="l" rtl="0">
              <a:spcBef>
                <a:spcPts val="600"/>
              </a:spcBef>
              <a:spcAft>
                <a:spcPts val="0"/>
              </a:spcAft>
              <a:buNone/>
            </a:pPr>
            <a:endParaRPr dirty="0"/>
          </a:p>
        </p:txBody>
      </p:sp>
      <p:sp>
        <p:nvSpPr>
          <p:cNvPr id="7" name="灯片编号占位符 1">
            <a:extLst>
              <a:ext uri="{FF2B5EF4-FFF2-40B4-BE49-F238E27FC236}">
                <a16:creationId xmlns:a16="http://schemas.microsoft.com/office/drawing/2014/main" id="{016A8588-5CAE-449D-AFF4-3EA28A4F4B43}"/>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2</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3590313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AD4E8A-EC7C-4D14-AE37-23135377BF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3" name="标题 2">
            <a:extLst>
              <a:ext uri="{FF2B5EF4-FFF2-40B4-BE49-F238E27FC236}">
                <a16:creationId xmlns:a16="http://schemas.microsoft.com/office/drawing/2014/main" id="{10333C02-F03C-4844-B0E7-21EAB037A572}"/>
              </a:ext>
            </a:extLst>
          </p:cNvPr>
          <p:cNvSpPr>
            <a:spLocks noGrp="1"/>
          </p:cNvSpPr>
          <p:nvPr>
            <p:ph type="title"/>
          </p:nvPr>
        </p:nvSpPr>
        <p:spPr/>
        <p:txBody>
          <a:bodyPr/>
          <a:lstStyle/>
          <a:p>
            <a:r>
              <a:rPr lang="en-US" altLang="zh-CN" sz="3200" dirty="0">
                <a:solidFill>
                  <a:schemeClr val="lt1"/>
                </a:solidFill>
                <a:latin typeface="Quantico" panose="02010600030101010101" charset="0"/>
                <a:ea typeface="Titillium Web Light"/>
                <a:cs typeface="Titillium Web Light"/>
                <a:sym typeface="Titillium Web Light"/>
              </a:rPr>
              <a:t>R</a:t>
            </a:r>
            <a:r>
              <a:rPr lang="en-US" altLang="zh-CN" sz="3200" baseline="30000" dirty="0">
                <a:solidFill>
                  <a:schemeClr val="lt1"/>
                </a:solidFill>
                <a:latin typeface="Quantico" panose="02010600030101010101" charset="0"/>
                <a:ea typeface="Titillium Web Light"/>
                <a:cs typeface="Titillium Web Light"/>
                <a:sym typeface="Titillium Web Light"/>
              </a:rPr>
              <a:t>2 </a:t>
            </a:r>
            <a:r>
              <a:rPr lang="en-US" altLang="zh-CN" sz="3200" dirty="0">
                <a:solidFill>
                  <a:schemeClr val="lt1"/>
                </a:solidFill>
                <a:latin typeface="Quantico" panose="02010600030101010101" charset="0"/>
                <a:ea typeface="Titillium Web Light"/>
                <a:cs typeface="Titillium Web Light"/>
                <a:sym typeface="Titillium Web Light"/>
              </a:rPr>
              <a:t>(R-squared)</a:t>
            </a:r>
            <a:endParaRPr lang="zh-CN" altLang="en-US" dirty="0">
              <a:latin typeface="Quantico" panose="02010600030101010101"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C7CA498-557D-460C-89D3-51B1B05BA811}"/>
                  </a:ext>
                </a:extLst>
              </p:cNvPr>
              <p:cNvSpPr txBox="1"/>
              <p:nvPr/>
            </p:nvSpPr>
            <p:spPr>
              <a:xfrm>
                <a:off x="141670" y="1846420"/>
                <a:ext cx="905729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bg1"/>
                          </a:solidFill>
                          <a:latin typeface="Cambria Math" panose="02040503050406030204" pitchFamily="18" charset="0"/>
                        </a:rPr>
                        <m:t>𝑆𝐸𝑆</m:t>
                      </m:r>
                      <m:r>
                        <a:rPr lang="en-US" altLang="zh-CN" sz="3200" b="0" i="0" smtClean="0">
                          <a:solidFill>
                            <a:schemeClr val="bg1"/>
                          </a:solidFill>
                          <a:latin typeface="Cambria Math" panose="02040503050406030204" pitchFamily="18" charset="0"/>
                        </a:rPr>
                        <m:t>= </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0</m:t>
                          </m:r>
                        </m:sub>
                      </m:sSub>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1</m:t>
                          </m:r>
                        </m:sub>
                      </m:sSub>
                      <m:r>
                        <a:rPr lang="en-US" altLang="zh-CN" sz="3200" b="0" i="1" smtClean="0">
                          <a:solidFill>
                            <a:schemeClr val="bg1"/>
                          </a:solidFill>
                          <a:latin typeface="Cambria Math" panose="02040503050406030204" pitchFamily="18" charset="0"/>
                        </a:rPr>
                        <m:t>𝑖𝑛𝑐𝑜𝑚𝑒</m:t>
                      </m:r>
                      <m:r>
                        <a:rPr lang="en-US" altLang="zh-CN" sz="3200" b="0" i="1" smtClean="0">
                          <a:solidFill>
                            <a:schemeClr val="bg1"/>
                          </a:solidFill>
                          <a:latin typeface="Cambria Math" panose="02040503050406030204" pitchFamily="18" charset="0"/>
                        </a:rPr>
                        <m:t>+</m:t>
                      </m:r>
                      <m:sSub>
                        <m:sSubPr>
                          <m:ctrlPr>
                            <a:rPr lang="en-US" altLang="zh-CN" sz="3200" i="1" smtClean="0">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2</m:t>
                          </m:r>
                        </m:sub>
                      </m:sSub>
                      <m:r>
                        <a:rPr lang="en-US" altLang="zh-CN" sz="3200" b="0" i="1" smtClean="0">
                          <a:solidFill>
                            <a:schemeClr val="bg1"/>
                          </a:solidFill>
                          <a:latin typeface="Cambria Math" panose="02040503050406030204" pitchFamily="18" charset="0"/>
                        </a:rPr>
                        <m:t>𝑒𝑑𝑢</m:t>
                      </m:r>
                      <m:r>
                        <a:rPr lang="en-US" altLang="zh-CN" sz="3200" b="0" i="1" smtClean="0">
                          <a:solidFill>
                            <a:schemeClr val="bg1"/>
                          </a:solidFill>
                          <a:latin typeface="Cambria Math" panose="02040503050406030204" pitchFamily="18" charset="0"/>
                        </a:rPr>
                        <m:t>+</m:t>
                      </m:r>
                      <m:sSub>
                        <m:sSubPr>
                          <m:ctrlPr>
                            <a:rPr lang="en-US" altLang="zh-CN" sz="3200" i="1">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3</m:t>
                          </m:r>
                        </m:sub>
                      </m:sSub>
                      <m:r>
                        <a:rPr lang="en-US" altLang="zh-CN" sz="3200" b="0" i="1" smtClean="0">
                          <a:solidFill>
                            <a:schemeClr val="bg1"/>
                          </a:solidFill>
                          <a:latin typeface="Cambria Math" panose="02040503050406030204" pitchFamily="18" charset="0"/>
                        </a:rPr>
                        <m:t>𝑐𝑎𝑟𝑒𝑒𝑟</m:t>
                      </m:r>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m:rPr>
                              <m:sty m:val="p"/>
                            </m:rPr>
                            <a:rPr lang="en-US" altLang="zh-CN" sz="3200" i="1">
                              <a:solidFill>
                                <a:schemeClr val="bg1"/>
                              </a:solidFill>
                              <a:latin typeface="Cambria Math" panose="02040503050406030204" pitchFamily="18" charset="0"/>
                            </a:rPr>
                            <m:t>μ</m:t>
                          </m:r>
                        </m:e>
                        <m:sub>
                          <m:r>
                            <a:rPr lang="en-US" altLang="zh-CN" sz="3200" b="0" i="1" smtClean="0">
                              <a:solidFill>
                                <a:schemeClr val="bg1"/>
                              </a:solidFill>
                              <a:latin typeface="Cambria Math" panose="02040503050406030204" pitchFamily="18" charset="0"/>
                            </a:rPr>
                            <m:t>𝑖</m:t>
                          </m:r>
                        </m:sub>
                      </m:sSub>
                    </m:oMath>
                  </m:oMathPara>
                </a14:m>
                <a:endParaRPr lang="en-US" altLang="zh-CN" dirty="0">
                  <a:solidFill>
                    <a:schemeClr val="bg1"/>
                  </a:solidFill>
                </a:endParaRPr>
              </a:p>
            </p:txBody>
          </p:sp>
        </mc:Choice>
        <mc:Fallback xmlns="">
          <p:sp>
            <p:nvSpPr>
              <p:cNvPr id="5" name="文本框 4">
                <a:extLst>
                  <a:ext uri="{FF2B5EF4-FFF2-40B4-BE49-F238E27FC236}">
                    <a16:creationId xmlns:a16="http://schemas.microsoft.com/office/drawing/2014/main" id="{2C7CA498-557D-460C-89D3-51B1B05BA811}"/>
                  </a:ext>
                </a:extLst>
              </p:cNvPr>
              <p:cNvSpPr txBox="1">
                <a:spLocks noRot="1" noChangeAspect="1" noMove="1" noResize="1" noEditPoints="1" noAdjustHandles="1" noChangeArrowheads="1" noChangeShapeType="1" noTextEdit="1"/>
              </p:cNvSpPr>
              <p:nvPr/>
            </p:nvSpPr>
            <p:spPr>
              <a:xfrm>
                <a:off x="141670" y="1846420"/>
                <a:ext cx="9057294" cy="584775"/>
              </a:xfrm>
              <a:prstGeom prst="rect">
                <a:avLst/>
              </a:prstGeom>
              <a:blipFill>
                <a:blip r:embed="rId2"/>
                <a:stretch>
                  <a:fillRect/>
                </a:stretch>
              </a:blipFill>
            </p:spPr>
            <p:txBody>
              <a:bodyPr/>
              <a:lstStyle/>
              <a:p>
                <a:r>
                  <a:rPr lang="zh-CN" altLang="en-US">
                    <a:noFill/>
                  </a:rPr>
                  <a:t> </a:t>
                </a:r>
              </a:p>
            </p:txBody>
          </p:sp>
        </mc:Fallback>
      </mc:AlternateContent>
      <p:sp>
        <p:nvSpPr>
          <p:cNvPr id="8" name="标题 2">
            <a:extLst>
              <a:ext uri="{FF2B5EF4-FFF2-40B4-BE49-F238E27FC236}">
                <a16:creationId xmlns:a16="http://schemas.microsoft.com/office/drawing/2014/main" id="{C5071C96-F750-4CED-BFC1-A270F54D4E09}"/>
              </a:ext>
            </a:extLst>
          </p:cNvPr>
          <p:cNvSpPr txBox="1">
            <a:spLocks/>
          </p:cNvSpPr>
          <p:nvPr/>
        </p:nvSpPr>
        <p:spPr>
          <a:xfrm>
            <a:off x="478075" y="2571749"/>
            <a:ext cx="8381111" cy="2060211"/>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1pPr>
            <a:lvl2pPr marR="0" lvl="1"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2pPr>
            <a:lvl3pPr marR="0" lvl="2"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3pPr>
            <a:lvl4pPr marR="0" lvl="3"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4pPr>
            <a:lvl5pPr marR="0" lvl="4"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5pPr>
            <a:lvl6pPr marR="0" lvl="5"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6pPr>
            <a:lvl7pPr marR="0" lvl="6"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7pPr>
            <a:lvl8pPr marR="0" lvl="7"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8pPr>
            <a:lvl9pPr marR="0" lvl="8"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9pPr>
          </a:lstStyle>
          <a:p>
            <a:r>
              <a:rPr lang="en-US" altLang="zh-CN" sz="1600" dirty="0">
                <a:solidFill>
                  <a:schemeClr val="bg1"/>
                </a:solidFill>
                <a:latin typeface="Titillium Web Light" panose="02010600030101010101" charset="0"/>
              </a:rPr>
              <a:t>R-squared</a:t>
            </a:r>
            <a:r>
              <a:rPr lang="zh-CN" altLang="en-US" sz="1600" dirty="0">
                <a:solidFill>
                  <a:schemeClr val="bg1"/>
                </a:solidFill>
                <a:latin typeface="Titillium Web Light" panose="02010600030101010101" charset="0"/>
              </a:rPr>
              <a:t>的取值从</a:t>
            </a:r>
            <a:r>
              <a:rPr lang="en-US" altLang="zh-CN" sz="1600" dirty="0">
                <a:solidFill>
                  <a:schemeClr val="bg1"/>
                </a:solidFill>
                <a:latin typeface="Titillium Web Light" panose="02010600030101010101" charset="0"/>
              </a:rPr>
              <a:t>0-1</a:t>
            </a:r>
            <a:r>
              <a:rPr lang="zh-CN" altLang="en-US" sz="1600" dirty="0">
                <a:solidFill>
                  <a:schemeClr val="bg1"/>
                </a:solidFill>
                <a:latin typeface="Titillium Web Light" panose="02010600030101010101" charset="0"/>
              </a:rPr>
              <a:t>（一般不会小于</a:t>
            </a:r>
            <a:r>
              <a:rPr lang="en-US" altLang="zh-CN" sz="1600" dirty="0">
                <a:solidFill>
                  <a:schemeClr val="bg1"/>
                </a:solidFill>
                <a:latin typeface="Titillium Web Light" panose="02010600030101010101" charset="0"/>
              </a:rPr>
              <a:t>0</a:t>
            </a:r>
            <a:r>
              <a:rPr lang="zh-CN" altLang="en-US" sz="1600" dirty="0">
                <a:solidFill>
                  <a:schemeClr val="bg1"/>
                </a:solidFill>
                <a:latin typeface="Titillium Web Light" panose="02010600030101010101" charset="0"/>
              </a:rPr>
              <a:t>）。越大说明集群</a:t>
            </a:r>
            <a:r>
              <a:rPr lang="en-US" altLang="zh-CN" sz="1600" dirty="0">
                <a:solidFill>
                  <a:schemeClr val="bg1"/>
                </a:solidFill>
                <a:latin typeface="Titillium Web Light" panose="02010600030101010101" charset="0"/>
              </a:rPr>
              <a:t>x</a:t>
            </a:r>
            <a:r>
              <a:rPr lang="zh-CN" altLang="en-US" sz="1600" dirty="0">
                <a:solidFill>
                  <a:schemeClr val="bg1"/>
                </a:solidFill>
                <a:latin typeface="Titillium Web Light" panose="02010600030101010101" charset="0"/>
              </a:rPr>
              <a:t>与</a:t>
            </a:r>
            <a:r>
              <a:rPr lang="en-US" altLang="zh-CN" sz="1600" dirty="0">
                <a:solidFill>
                  <a:schemeClr val="bg1"/>
                </a:solidFill>
                <a:latin typeface="Titillium Web Light" panose="02010600030101010101" charset="0"/>
              </a:rPr>
              <a:t>y</a:t>
            </a:r>
            <a:r>
              <a:rPr lang="zh-CN" altLang="en-US" sz="1600" dirty="0">
                <a:solidFill>
                  <a:schemeClr val="bg1"/>
                </a:solidFill>
                <a:latin typeface="Titillium Web Light" panose="02010600030101010101" charset="0"/>
              </a:rPr>
              <a:t>越接近。所以能说明“构成问题”。</a:t>
            </a:r>
            <a:endParaRPr lang="en-US" altLang="zh-CN" sz="1600" dirty="0">
              <a:solidFill>
                <a:schemeClr val="bg1"/>
              </a:solidFill>
              <a:latin typeface="Titillium Web Light" panose="02010600030101010101" charset="0"/>
            </a:endParaRPr>
          </a:p>
        </p:txBody>
      </p:sp>
    </p:spTree>
    <p:extLst>
      <p:ext uri="{BB962C8B-B14F-4D97-AF65-F5344CB8AC3E}">
        <p14:creationId xmlns:p14="http://schemas.microsoft.com/office/powerpoint/2010/main" val="2942923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39B520-9D77-48F2-9D39-EB5D9670DC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3" name="标题 2">
            <a:extLst>
              <a:ext uri="{FF2B5EF4-FFF2-40B4-BE49-F238E27FC236}">
                <a16:creationId xmlns:a16="http://schemas.microsoft.com/office/drawing/2014/main" id="{5EE232B6-6811-4593-9504-F654CBECDA40}"/>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E956404A-6F1B-453A-9E31-24A198C910C9}"/>
              </a:ext>
            </a:extLst>
          </p:cNvPr>
          <p:cNvPicPr>
            <a:picLocks noChangeAspect="1"/>
          </p:cNvPicPr>
          <p:nvPr/>
        </p:nvPicPr>
        <p:blipFill>
          <a:blip r:embed="rId3"/>
          <a:stretch>
            <a:fillRect/>
          </a:stretch>
        </p:blipFill>
        <p:spPr>
          <a:xfrm>
            <a:off x="0" y="235587"/>
            <a:ext cx="9144000" cy="4672326"/>
          </a:xfrm>
          <a:prstGeom prst="rect">
            <a:avLst/>
          </a:prstGeom>
        </p:spPr>
      </p:pic>
    </p:spTree>
    <p:extLst>
      <p:ext uri="{BB962C8B-B14F-4D97-AF65-F5344CB8AC3E}">
        <p14:creationId xmlns:p14="http://schemas.microsoft.com/office/powerpoint/2010/main" val="3065798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AD4E8A-EC7C-4D14-AE37-23135377BF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3" name="标题 2">
            <a:extLst>
              <a:ext uri="{FF2B5EF4-FFF2-40B4-BE49-F238E27FC236}">
                <a16:creationId xmlns:a16="http://schemas.microsoft.com/office/drawing/2014/main" id="{10333C02-F03C-4844-B0E7-21EAB037A572}"/>
              </a:ext>
            </a:extLst>
          </p:cNvPr>
          <p:cNvSpPr>
            <a:spLocks noGrp="1"/>
          </p:cNvSpPr>
          <p:nvPr>
            <p:ph type="title"/>
          </p:nvPr>
        </p:nvSpPr>
        <p:spPr/>
        <p:txBody>
          <a:bodyPr/>
          <a:lstStyle/>
          <a:p>
            <a:r>
              <a:rPr lang="en-US" altLang="zh-CN" sz="3200" dirty="0">
                <a:solidFill>
                  <a:schemeClr val="lt1"/>
                </a:solidFill>
                <a:latin typeface="Quantico" panose="02010600030101010101" charset="0"/>
                <a:ea typeface="Titillium Web Light"/>
                <a:cs typeface="Titillium Web Light"/>
                <a:sym typeface="Titillium Web Light"/>
              </a:rPr>
              <a:t>adjusted R</a:t>
            </a:r>
            <a:r>
              <a:rPr lang="en-US" altLang="zh-CN" sz="3200" baseline="30000" dirty="0">
                <a:solidFill>
                  <a:schemeClr val="lt1"/>
                </a:solidFill>
                <a:latin typeface="Quantico" panose="02010600030101010101" charset="0"/>
                <a:ea typeface="Titillium Web Light"/>
                <a:cs typeface="Titillium Web Light"/>
                <a:sym typeface="Titillium Web Light"/>
              </a:rPr>
              <a:t>2 </a:t>
            </a:r>
            <a:r>
              <a:rPr lang="en-US" altLang="zh-CN" sz="3200" dirty="0">
                <a:solidFill>
                  <a:schemeClr val="lt1"/>
                </a:solidFill>
                <a:latin typeface="Quantico" panose="02010600030101010101" charset="0"/>
                <a:ea typeface="Titillium Web Light"/>
                <a:cs typeface="Titillium Web Light"/>
                <a:sym typeface="Titillium Web Light"/>
              </a:rPr>
              <a:t>(adjusted R-squared)</a:t>
            </a:r>
            <a:endParaRPr lang="zh-CN" altLang="en-US" dirty="0">
              <a:latin typeface="Quantico" panose="02010600030101010101"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C7CA498-557D-460C-89D3-51B1B05BA811}"/>
                  </a:ext>
                </a:extLst>
              </p:cNvPr>
              <p:cNvSpPr txBox="1"/>
              <p:nvPr/>
            </p:nvSpPr>
            <p:spPr>
              <a:xfrm>
                <a:off x="141670" y="1846420"/>
                <a:ext cx="905729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bg1"/>
                          </a:solidFill>
                          <a:latin typeface="Cambria Math" panose="02040503050406030204" pitchFamily="18" charset="0"/>
                        </a:rPr>
                        <m:t>𝑆𝐸𝑆</m:t>
                      </m:r>
                      <m:r>
                        <a:rPr lang="en-US" altLang="zh-CN" sz="3200" b="0" i="0" smtClean="0">
                          <a:solidFill>
                            <a:schemeClr val="bg1"/>
                          </a:solidFill>
                          <a:latin typeface="Cambria Math" panose="02040503050406030204" pitchFamily="18" charset="0"/>
                        </a:rPr>
                        <m:t>= </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0</m:t>
                          </m:r>
                        </m:sub>
                      </m:sSub>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1</m:t>
                          </m:r>
                        </m:sub>
                      </m:sSub>
                      <m:r>
                        <a:rPr lang="en-US" altLang="zh-CN" sz="3200" b="0" i="1" smtClean="0">
                          <a:solidFill>
                            <a:schemeClr val="bg1"/>
                          </a:solidFill>
                          <a:latin typeface="Cambria Math" panose="02040503050406030204" pitchFamily="18" charset="0"/>
                        </a:rPr>
                        <m:t>𝑖𝑛𝑐𝑜𝑚𝑒</m:t>
                      </m:r>
                      <m:r>
                        <a:rPr lang="en-US" altLang="zh-CN" sz="3200" b="0" i="1" smtClean="0">
                          <a:solidFill>
                            <a:schemeClr val="bg1"/>
                          </a:solidFill>
                          <a:latin typeface="Cambria Math" panose="02040503050406030204" pitchFamily="18" charset="0"/>
                        </a:rPr>
                        <m:t>+</m:t>
                      </m:r>
                      <m:sSub>
                        <m:sSubPr>
                          <m:ctrlPr>
                            <a:rPr lang="en-US" altLang="zh-CN" sz="3200" i="1" smtClean="0">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2</m:t>
                          </m:r>
                        </m:sub>
                      </m:sSub>
                      <m:r>
                        <a:rPr lang="en-US" altLang="zh-CN" sz="3200" b="0" i="1" smtClean="0">
                          <a:solidFill>
                            <a:schemeClr val="bg1"/>
                          </a:solidFill>
                          <a:latin typeface="Cambria Math" panose="02040503050406030204" pitchFamily="18" charset="0"/>
                        </a:rPr>
                        <m:t>𝑒𝑑𝑢</m:t>
                      </m:r>
                      <m:r>
                        <a:rPr lang="en-US" altLang="zh-CN" sz="3200" b="0" i="1" smtClean="0">
                          <a:solidFill>
                            <a:schemeClr val="bg1"/>
                          </a:solidFill>
                          <a:latin typeface="Cambria Math" panose="02040503050406030204" pitchFamily="18" charset="0"/>
                        </a:rPr>
                        <m:t>+</m:t>
                      </m:r>
                      <m:sSub>
                        <m:sSubPr>
                          <m:ctrlPr>
                            <a:rPr lang="en-US" altLang="zh-CN" sz="3200" i="1">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3</m:t>
                          </m:r>
                        </m:sub>
                      </m:sSub>
                      <m:r>
                        <a:rPr lang="en-US" altLang="zh-CN" sz="3200" b="0" i="1" smtClean="0">
                          <a:solidFill>
                            <a:schemeClr val="bg1"/>
                          </a:solidFill>
                          <a:latin typeface="Cambria Math" panose="02040503050406030204" pitchFamily="18" charset="0"/>
                        </a:rPr>
                        <m:t>𝑐𝑎𝑟𝑒𝑒𝑟</m:t>
                      </m:r>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m:rPr>
                              <m:sty m:val="p"/>
                            </m:rPr>
                            <a:rPr lang="en-US" altLang="zh-CN" sz="3200" i="1">
                              <a:solidFill>
                                <a:schemeClr val="bg1"/>
                              </a:solidFill>
                              <a:latin typeface="Cambria Math" panose="02040503050406030204" pitchFamily="18" charset="0"/>
                            </a:rPr>
                            <m:t>μ</m:t>
                          </m:r>
                        </m:e>
                        <m:sub>
                          <m:r>
                            <a:rPr lang="en-US" altLang="zh-CN" sz="3200" b="0" i="1" smtClean="0">
                              <a:solidFill>
                                <a:schemeClr val="bg1"/>
                              </a:solidFill>
                              <a:latin typeface="Cambria Math" panose="02040503050406030204" pitchFamily="18" charset="0"/>
                            </a:rPr>
                            <m:t>𝑖</m:t>
                          </m:r>
                        </m:sub>
                      </m:sSub>
                    </m:oMath>
                  </m:oMathPara>
                </a14:m>
                <a:endParaRPr lang="en-US" altLang="zh-CN" dirty="0">
                  <a:solidFill>
                    <a:schemeClr val="bg1"/>
                  </a:solidFill>
                </a:endParaRPr>
              </a:p>
            </p:txBody>
          </p:sp>
        </mc:Choice>
        <mc:Fallback xmlns="">
          <p:sp>
            <p:nvSpPr>
              <p:cNvPr id="5" name="文本框 4">
                <a:extLst>
                  <a:ext uri="{FF2B5EF4-FFF2-40B4-BE49-F238E27FC236}">
                    <a16:creationId xmlns:a16="http://schemas.microsoft.com/office/drawing/2014/main" id="{2C7CA498-557D-460C-89D3-51B1B05BA811}"/>
                  </a:ext>
                </a:extLst>
              </p:cNvPr>
              <p:cNvSpPr txBox="1">
                <a:spLocks noRot="1" noChangeAspect="1" noMove="1" noResize="1" noEditPoints="1" noAdjustHandles="1" noChangeArrowheads="1" noChangeShapeType="1" noTextEdit="1"/>
              </p:cNvSpPr>
              <p:nvPr/>
            </p:nvSpPr>
            <p:spPr>
              <a:xfrm>
                <a:off x="141670" y="1846420"/>
                <a:ext cx="9057294" cy="58477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标题 2">
                <a:extLst>
                  <a:ext uri="{FF2B5EF4-FFF2-40B4-BE49-F238E27FC236}">
                    <a16:creationId xmlns:a16="http://schemas.microsoft.com/office/drawing/2014/main" id="{C5071C96-F750-4CED-BFC1-A270F54D4E09}"/>
                  </a:ext>
                </a:extLst>
              </p:cNvPr>
              <p:cNvSpPr txBox="1">
                <a:spLocks/>
              </p:cNvSpPr>
              <p:nvPr/>
            </p:nvSpPr>
            <p:spPr>
              <a:xfrm>
                <a:off x="478075" y="2571749"/>
                <a:ext cx="8381111" cy="2060211"/>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1pPr>
                <a:lvl2pPr marR="0" lvl="1"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2pPr>
                <a:lvl3pPr marR="0" lvl="2"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3pPr>
                <a:lvl4pPr marR="0" lvl="3"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4pPr>
                <a:lvl5pPr marR="0" lvl="4"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5pPr>
                <a:lvl6pPr marR="0" lvl="5"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6pPr>
                <a:lvl7pPr marR="0" lvl="6"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7pPr>
                <a:lvl8pPr marR="0" lvl="7"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8pPr>
                <a:lvl9pPr marR="0" lvl="8"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9pPr>
              </a:lstStyle>
              <a:p>
                <a:r>
                  <a:rPr lang="en-US" altLang="zh-CN" sz="1600" dirty="0">
                    <a:solidFill>
                      <a:schemeClr val="bg1"/>
                    </a:solidFill>
                    <a:latin typeface="Titillium Web Light" panose="02010600030101010101" charset="0"/>
                  </a:rPr>
                  <a:t>R-squared</a:t>
                </a:r>
                <a:r>
                  <a:rPr lang="zh-CN" altLang="en-US" sz="1600" dirty="0">
                    <a:solidFill>
                      <a:schemeClr val="bg1"/>
                    </a:solidFill>
                    <a:latin typeface="Titillium Web Light" panose="02010600030101010101" charset="0"/>
                  </a:rPr>
                  <a:t>的公式决定了它只会上升，不会下降</a:t>
                </a:r>
                <a:endParaRPr lang="en-US" altLang="zh-CN" sz="1600" dirty="0">
                  <a:solidFill>
                    <a:schemeClr val="bg1"/>
                  </a:solidFill>
                  <a:latin typeface="Titillium Web Light" panose="02010600030101010101" charset="0"/>
                </a:endParaRPr>
              </a:p>
              <a:p>
                <a:r>
                  <a:rPr lang="zh-CN" altLang="en-US" sz="1600" dirty="0">
                    <a:solidFill>
                      <a:schemeClr val="bg1"/>
                    </a:solidFill>
                    <a:latin typeface="Titillium Web Light" panose="02010600030101010101" charset="0"/>
                  </a:rPr>
                  <a:t>在多元</a:t>
                </a:r>
                <a:r>
                  <a:rPr lang="en-US" altLang="zh-CN" sz="1600" dirty="0">
                    <a:solidFill>
                      <a:schemeClr val="bg1"/>
                    </a:solidFill>
                    <a:latin typeface="Titillium Web Light" panose="02010600030101010101" charset="0"/>
                  </a:rPr>
                  <a:t>/</a:t>
                </a:r>
                <a:r>
                  <a:rPr lang="zh-CN" altLang="en-US" sz="1600" dirty="0">
                    <a:solidFill>
                      <a:schemeClr val="bg1"/>
                    </a:solidFill>
                    <a:latin typeface="Titillium Web Light" panose="02010600030101010101" charset="0"/>
                  </a:rPr>
                  <a:t>多重线性回归的情况下，因为可能要加入各种各样的变量，需要使用</a:t>
                </a:r>
                <a:r>
                  <a:rPr lang="en-US" altLang="zh-CN" sz="1600" dirty="0">
                    <a:solidFill>
                      <a:schemeClr val="bg1"/>
                    </a:solidFill>
                    <a:latin typeface="Titillium Web Light" panose="02010600030101010101" charset="0"/>
                  </a:rPr>
                  <a:t>adjusted R^2</a:t>
                </a:r>
              </a:p>
              <a:p>
                <a:endParaRPr lang="en-US" altLang="zh-CN" sz="1600" dirty="0">
                  <a:solidFill>
                    <a:schemeClr val="bg1"/>
                  </a:solidFill>
                  <a:latin typeface="Titillium Web Light" panose="02010600030101010101" charset="0"/>
                </a:endParaRPr>
              </a:p>
              <a:p>
                <a:pPr/>
                <a14:m>
                  <m:oMathPara xmlns:m="http://schemas.openxmlformats.org/officeDocument/2006/math">
                    <m:oMathParaPr>
                      <m:jc m:val="centerGroup"/>
                    </m:oMathParaPr>
                    <m:oMath xmlns:m="http://schemas.openxmlformats.org/officeDocument/2006/math">
                      <m:r>
                        <a:rPr lang="en-US" altLang="zh-CN" sz="1600" b="0" i="1" smtClean="0">
                          <a:solidFill>
                            <a:schemeClr val="bg1"/>
                          </a:solidFill>
                          <a:latin typeface="Cambria Math" panose="02040503050406030204" pitchFamily="18" charset="0"/>
                        </a:rPr>
                        <m:t>𝑎𝑑𝑗</m:t>
                      </m:r>
                      <m:r>
                        <a:rPr lang="en-US" altLang="zh-CN" sz="1600" b="0" i="1" smtClean="0">
                          <a:solidFill>
                            <a:schemeClr val="bg1"/>
                          </a:solidFill>
                          <a:latin typeface="Cambria Math" panose="02040503050406030204" pitchFamily="18" charset="0"/>
                        </a:rPr>
                        <m:t> </m:t>
                      </m:r>
                      <m:sSup>
                        <m:sSupPr>
                          <m:ctrlPr>
                            <a:rPr lang="en-US" altLang="zh-CN" sz="1600" b="0" i="1" smtClean="0">
                              <a:solidFill>
                                <a:schemeClr val="bg1"/>
                              </a:solidFill>
                              <a:latin typeface="Cambria Math" panose="02040503050406030204" pitchFamily="18" charset="0"/>
                            </a:rPr>
                          </m:ctrlPr>
                        </m:sSupPr>
                        <m:e>
                          <m:r>
                            <a:rPr lang="en-US" altLang="zh-CN" sz="1600" b="0" i="1" smtClean="0">
                              <a:solidFill>
                                <a:schemeClr val="bg1"/>
                              </a:solidFill>
                              <a:latin typeface="Cambria Math" panose="02040503050406030204" pitchFamily="18" charset="0"/>
                            </a:rPr>
                            <m:t>𝑅</m:t>
                          </m:r>
                        </m:e>
                        <m:sup>
                          <m:r>
                            <a:rPr lang="en-US" altLang="zh-CN" sz="1600" b="0" i="1" smtClean="0">
                              <a:solidFill>
                                <a:schemeClr val="bg1"/>
                              </a:solidFill>
                              <a:latin typeface="Cambria Math" panose="02040503050406030204" pitchFamily="18" charset="0"/>
                            </a:rPr>
                            <m:t>2</m:t>
                          </m:r>
                        </m:sup>
                      </m:sSup>
                      <m:r>
                        <a:rPr lang="en-US" altLang="zh-CN" sz="1600" b="0" i="1" smtClean="0">
                          <a:solidFill>
                            <a:schemeClr val="bg1"/>
                          </a:solidFill>
                          <a:latin typeface="Cambria Math" panose="02040503050406030204" pitchFamily="18" charset="0"/>
                        </a:rPr>
                        <m:t>=1−</m:t>
                      </m:r>
                      <m:d>
                        <m:dPr>
                          <m:ctrlPr>
                            <a:rPr lang="en-US" altLang="zh-CN" sz="1600" b="0" i="1" smtClean="0">
                              <a:solidFill>
                                <a:schemeClr val="bg1"/>
                              </a:solidFill>
                              <a:latin typeface="Cambria Math" panose="02040503050406030204" pitchFamily="18" charset="0"/>
                            </a:rPr>
                          </m:ctrlPr>
                        </m:dPr>
                        <m:e>
                          <m:r>
                            <a:rPr lang="en-US" altLang="zh-CN" sz="1600" b="0" i="1" smtClean="0">
                              <a:solidFill>
                                <a:schemeClr val="bg1"/>
                              </a:solidFill>
                              <a:latin typeface="Cambria Math" panose="02040503050406030204" pitchFamily="18" charset="0"/>
                            </a:rPr>
                            <m:t>1−</m:t>
                          </m:r>
                          <m:sSup>
                            <m:sSupPr>
                              <m:ctrlPr>
                                <a:rPr lang="en-US" altLang="zh-CN" sz="1600" b="0" i="1" smtClean="0">
                                  <a:solidFill>
                                    <a:schemeClr val="bg1"/>
                                  </a:solidFill>
                                  <a:latin typeface="Cambria Math" panose="02040503050406030204" pitchFamily="18" charset="0"/>
                                </a:rPr>
                              </m:ctrlPr>
                            </m:sSupPr>
                            <m:e>
                              <m:r>
                                <a:rPr lang="en-US" altLang="zh-CN" sz="1600" b="0" i="1" smtClean="0">
                                  <a:solidFill>
                                    <a:schemeClr val="bg1"/>
                                  </a:solidFill>
                                  <a:latin typeface="Cambria Math" panose="02040503050406030204" pitchFamily="18" charset="0"/>
                                </a:rPr>
                                <m:t>𝑅</m:t>
                              </m:r>
                            </m:e>
                            <m:sup>
                              <m:r>
                                <a:rPr lang="en-US" altLang="zh-CN" sz="1600" b="0" i="1" smtClean="0">
                                  <a:solidFill>
                                    <a:schemeClr val="bg1"/>
                                  </a:solidFill>
                                  <a:latin typeface="Cambria Math" panose="02040503050406030204" pitchFamily="18" charset="0"/>
                                </a:rPr>
                                <m:t>2</m:t>
                              </m:r>
                            </m:sup>
                          </m:sSup>
                        </m:e>
                      </m:d>
                      <m:r>
                        <a:rPr lang="en-US" altLang="zh-CN" sz="1600" b="0" i="1" smtClean="0">
                          <a:solidFill>
                            <a:schemeClr val="bg1"/>
                          </a:solidFill>
                          <a:latin typeface="Cambria Math" panose="02040503050406030204" pitchFamily="18" charset="0"/>
                        </a:rPr>
                        <m:t>∗</m:t>
                      </m:r>
                      <m:f>
                        <m:fPr>
                          <m:ctrlPr>
                            <a:rPr lang="en-US" altLang="zh-CN" sz="1600" b="0" i="1" smtClean="0">
                              <a:solidFill>
                                <a:schemeClr val="bg1"/>
                              </a:solidFill>
                              <a:latin typeface="Cambria Math" panose="02040503050406030204" pitchFamily="18" charset="0"/>
                            </a:rPr>
                          </m:ctrlPr>
                        </m:fPr>
                        <m:num>
                          <m:r>
                            <a:rPr lang="en-US" altLang="zh-CN" sz="1600" b="0" i="1" smtClean="0">
                              <a:solidFill>
                                <a:schemeClr val="bg1"/>
                              </a:solidFill>
                              <a:latin typeface="Cambria Math" panose="02040503050406030204" pitchFamily="18" charset="0"/>
                            </a:rPr>
                            <m:t>𝑛</m:t>
                          </m:r>
                          <m:r>
                            <a:rPr lang="en-US" altLang="zh-CN" sz="1600" b="0" i="1" smtClean="0">
                              <a:solidFill>
                                <a:schemeClr val="bg1"/>
                              </a:solidFill>
                              <a:latin typeface="Cambria Math" panose="02040503050406030204" pitchFamily="18" charset="0"/>
                            </a:rPr>
                            <m:t>−1</m:t>
                          </m:r>
                        </m:num>
                        <m:den>
                          <m:r>
                            <a:rPr lang="en-US" altLang="zh-CN" sz="1600" b="0" i="1" smtClean="0">
                              <a:solidFill>
                                <a:schemeClr val="bg1"/>
                              </a:solidFill>
                              <a:latin typeface="Cambria Math" panose="02040503050406030204" pitchFamily="18" charset="0"/>
                            </a:rPr>
                            <m:t>𝑛</m:t>
                          </m:r>
                          <m:r>
                            <a:rPr lang="en-US" altLang="zh-CN" sz="1600" b="0" i="1" smtClean="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𝑝</m:t>
                          </m:r>
                          <m:r>
                            <a:rPr lang="en-US" altLang="zh-CN" sz="1600" b="0" i="1" smtClean="0">
                              <a:solidFill>
                                <a:schemeClr val="bg1"/>
                              </a:solidFill>
                              <a:latin typeface="Cambria Math" panose="02040503050406030204" pitchFamily="18" charset="0"/>
                            </a:rPr>
                            <m:t>−1</m:t>
                          </m:r>
                        </m:den>
                      </m:f>
                    </m:oMath>
                  </m:oMathPara>
                </a14:m>
                <a:endParaRPr lang="en-US" altLang="zh-CN" sz="1600" dirty="0">
                  <a:solidFill>
                    <a:schemeClr val="bg1"/>
                  </a:solidFill>
                  <a:latin typeface="Titillium Web Light" panose="02010600030101010101" charset="0"/>
                </a:endParaRPr>
              </a:p>
              <a:p>
                <a:endParaRPr lang="en-US" altLang="zh-CN" sz="1600" dirty="0">
                  <a:solidFill>
                    <a:schemeClr val="bg1"/>
                  </a:solidFill>
                  <a:latin typeface="Titillium Web Light" panose="02010600030101010101" charset="0"/>
                </a:endParaRPr>
              </a:p>
              <a:p>
                <a:r>
                  <a:rPr lang="en-US" altLang="zh-CN" sz="1600" dirty="0">
                    <a:solidFill>
                      <a:schemeClr val="bg1"/>
                    </a:solidFill>
                    <a:latin typeface="Titillium Web Light" panose="02010600030101010101" charset="0"/>
                  </a:rPr>
                  <a:t>p     number of regressors/predictors      </a:t>
                </a:r>
                <a:r>
                  <a:rPr lang="zh-CN" altLang="en-US" sz="1600" dirty="0">
                    <a:solidFill>
                      <a:schemeClr val="bg1"/>
                    </a:solidFill>
                    <a:latin typeface="Titillium Web Light" panose="02010600030101010101" charset="0"/>
                  </a:rPr>
                  <a:t>自变量 </a:t>
                </a:r>
                <a:r>
                  <a:rPr lang="en-US" altLang="zh-CN" sz="1600" dirty="0">
                    <a:solidFill>
                      <a:schemeClr val="bg1"/>
                    </a:solidFill>
                    <a:latin typeface="Titillium Web Light" panose="02010600030101010101" charset="0"/>
                  </a:rPr>
                  <a:t>IVs </a:t>
                </a:r>
                <a:r>
                  <a:rPr lang="zh-CN" altLang="en-US" sz="1600" dirty="0">
                    <a:solidFill>
                      <a:schemeClr val="bg1"/>
                    </a:solidFill>
                    <a:latin typeface="Titillium Web Light" panose="02010600030101010101" charset="0"/>
                  </a:rPr>
                  <a:t>数量</a:t>
                </a:r>
                <a:r>
                  <a:rPr lang="en-US" altLang="zh-CN" sz="1600" dirty="0">
                    <a:solidFill>
                      <a:schemeClr val="bg1"/>
                    </a:solidFill>
                    <a:latin typeface="Titillium Web Light" panose="02010600030101010101" charset="0"/>
                  </a:rPr>
                  <a:t>/</a:t>
                </a:r>
                <a:r>
                  <a:rPr lang="zh-CN" altLang="en-US" sz="1600" dirty="0">
                    <a:solidFill>
                      <a:schemeClr val="bg1"/>
                    </a:solidFill>
                    <a:latin typeface="Titillium Web Light" panose="02010600030101010101" charset="0"/>
                  </a:rPr>
                  <a:t>预测器数量 </a:t>
                </a:r>
                <a:r>
                  <a:rPr lang="en-US" altLang="zh-CN" sz="1600" dirty="0">
                    <a:solidFill>
                      <a:schemeClr val="bg1"/>
                    </a:solidFill>
                    <a:latin typeface="Titillium Web Light" panose="02010600030101010101" charset="0"/>
                  </a:rPr>
                  <a:t>predictors</a:t>
                </a:r>
              </a:p>
              <a:p>
                <a:r>
                  <a:rPr lang="en-US" altLang="zh-CN" sz="1600" dirty="0">
                    <a:solidFill>
                      <a:schemeClr val="bg1"/>
                    </a:solidFill>
                    <a:latin typeface="Titillium Web Light" panose="02010600030101010101" charset="0"/>
                  </a:rPr>
                  <a:t>n     sample size                                              </a:t>
                </a:r>
                <a:r>
                  <a:rPr lang="zh-CN" altLang="en-US" sz="1600" dirty="0">
                    <a:solidFill>
                      <a:schemeClr val="bg1"/>
                    </a:solidFill>
                    <a:latin typeface="Titillium Web Light" panose="02010600030101010101" charset="0"/>
                  </a:rPr>
                  <a:t>样本量</a:t>
                </a:r>
                <a:endParaRPr lang="en-US" altLang="zh-CN" sz="1600" dirty="0">
                  <a:solidFill>
                    <a:schemeClr val="bg1"/>
                  </a:solidFill>
                  <a:latin typeface="Titillium Web Light" panose="02010600030101010101" charset="0"/>
                </a:endParaRPr>
              </a:p>
            </p:txBody>
          </p:sp>
        </mc:Choice>
        <mc:Fallback xmlns="">
          <p:sp>
            <p:nvSpPr>
              <p:cNvPr id="8" name="标题 2">
                <a:extLst>
                  <a:ext uri="{FF2B5EF4-FFF2-40B4-BE49-F238E27FC236}">
                    <a16:creationId xmlns:a16="http://schemas.microsoft.com/office/drawing/2014/main" id="{C5071C96-F750-4CED-BFC1-A270F54D4E09}"/>
                  </a:ext>
                </a:extLst>
              </p:cNvPr>
              <p:cNvSpPr txBox="1">
                <a:spLocks noRot="1" noChangeAspect="1" noMove="1" noResize="1" noEditPoints="1" noAdjustHandles="1" noChangeArrowheads="1" noChangeShapeType="1" noTextEdit="1"/>
              </p:cNvSpPr>
              <p:nvPr/>
            </p:nvSpPr>
            <p:spPr>
              <a:xfrm>
                <a:off x="478075" y="2571749"/>
                <a:ext cx="8381111" cy="2060211"/>
              </a:xfrm>
              <a:prstGeom prst="rect">
                <a:avLst/>
              </a:prstGeom>
              <a:blipFill>
                <a:blip r:embed="rId3"/>
                <a:stretch>
                  <a:fillRect/>
                </a:stretch>
              </a:blipFill>
              <a:ln>
                <a:noFill/>
              </a:ln>
              <a:effectLst>
                <a:outerShdw dist="19050" dir="5400000" algn="bl" rotWithShape="0">
                  <a:schemeClr val="accent1">
                    <a:alpha val="15000"/>
                  </a:schemeClr>
                </a:outerShdw>
              </a:effectLst>
            </p:spPr>
            <p:txBody>
              <a:bodyPr/>
              <a:lstStyle/>
              <a:p>
                <a:r>
                  <a:rPr lang="zh-CN" altLang="en-US">
                    <a:noFill/>
                  </a:rPr>
                  <a:t> </a:t>
                </a:r>
              </a:p>
            </p:txBody>
          </p:sp>
        </mc:Fallback>
      </mc:AlternateContent>
    </p:spTree>
    <p:extLst>
      <p:ext uri="{BB962C8B-B14F-4D97-AF65-F5344CB8AC3E}">
        <p14:creationId xmlns:p14="http://schemas.microsoft.com/office/powerpoint/2010/main" val="1560074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2FD13-A51D-491A-8BF7-ACE010B020E4}"/>
              </a:ext>
            </a:extLst>
          </p:cNvPr>
          <p:cNvSpPr>
            <a:spLocks noGrp="1"/>
          </p:cNvSpPr>
          <p:nvPr>
            <p:ph type="ctrTitle"/>
          </p:nvPr>
        </p:nvSpPr>
        <p:spPr/>
        <p:txBody>
          <a:bodyPr/>
          <a:lstStyle/>
          <a:p>
            <a:r>
              <a:rPr lang="en-US" altLang="zh-CN" dirty="0"/>
              <a:t>2. </a:t>
            </a:r>
            <a:r>
              <a:rPr lang="zh-CN" altLang="en-US" dirty="0"/>
              <a:t>（验证性）因子分析</a:t>
            </a:r>
          </a:p>
        </p:txBody>
      </p:sp>
      <p:sp>
        <p:nvSpPr>
          <p:cNvPr id="3" name="副标题 2">
            <a:extLst>
              <a:ext uri="{FF2B5EF4-FFF2-40B4-BE49-F238E27FC236}">
                <a16:creationId xmlns:a16="http://schemas.microsoft.com/office/drawing/2014/main" id="{AB66F0F1-769C-4837-AB3C-F27A8E16358F}"/>
              </a:ext>
            </a:extLst>
          </p:cNvPr>
          <p:cNvSpPr>
            <a:spLocks noGrp="1"/>
          </p:cNvSpPr>
          <p:nvPr>
            <p:ph type="subTitle" idx="1"/>
          </p:nvPr>
        </p:nvSpPr>
        <p:spPr/>
        <p:txBody>
          <a:bodyPr/>
          <a:lstStyle/>
          <a:p>
            <a:r>
              <a:rPr lang="en-US" altLang="zh-CN" dirty="0"/>
              <a:t>Confirmatory factor analysis </a:t>
            </a:r>
            <a:r>
              <a:rPr lang="zh-CN" altLang="en-US" sz="1400" dirty="0"/>
              <a:t>进入潜变量模型</a:t>
            </a:r>
          </a:p>
        </p:txBody>
      </p:sp>
      <p:sp>
        <p:nvSpPr>
          <p:cNvPr id="4" name="灯片编号占位符 1">
            <a:extLst>
              <a:ext uri="{FF2B5EF4-FFF2-40B4-BE49-F238E27FC236}">
                <a16:creationId xmlns:a16="http://schemas.microsoft.com/office/drawing/2014/main" id="{FBDAECC6-65A9-4029-8E09-2FBAA92235DE}"/>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23</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2698755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2FD13-A51D-491A-8BF7-ACE010B020E4}"/>
              </a:ext>
            </a:extLst>
          </p:cNvPr>
          <p:cNvSpPr>
            <a:spLocks noGrp="1"/>
          </p:cNvSpPr>
          <p:nvPr>
            <p:ph type="ctrTitle"/>
          </p:nvPr>
        </p:nvSpPr>
        <p:spPr/>
        <p:txBody>
          <a:bodyPr/>
          <a:lstStyle/>
          <a:p>
            <a:r>
              <a:rPr lang="en-US" altLang="zh-CN" dirty="0"/>
              <a:t>2.1 </a:t>
            </a:r>
            <a:r>
              <a:rPr lang="zh-CN" altLang="en-US" dirty="0"/>
              <a:t>结构方程模型简介</a:t>
            </a:r>
          </a:p>
        </p:txBody>
      </p:sp>
      <p:sp>
        <p:nvSpPr>
          <p:cNvPr id="3" name="副标题 2">
            <a:extLst>
              <a:ext uri="{FF2B5EF4-FFF2-40B4-BE49-F238E27FC236}">
                <a16:creationId xmlns:a16="http://schemas.microsoft.com/office/drawing/2014/main" id="{AB66F0F1-769C-4837-AB3C-F27A8E16358F}"/>
              </a:ext>
            </a:extLst>
          </p:cNvPr>
          <p:cNvSpPr>
            <a:spLocks noGrp="1"/>
          </p:cNvSpPr>
          <p:nvPr>
            <p:ph type="subTitle" idx="1"/>
          </p:nvPr>
        </p:nvSpPr>
        <p:spPr/>
        <p:txBody>
          <a:bodyPr/>
          <a:lstStyle/>
          <a:p>
            <a:r>
              <a:rPr lang="en-US" altLang="zh-CN" dirty="0"/>
              <a:t>Structural Equation Model</a:t>
            </a:r>
            <a:endParaRPr lang="zh-CN" altLang="en-US" dirty="0"/>
          </a:p>
        </p:txBody>
      </p:sp>
      <p:sp>
        <p:nvSpPr>
          <p:cNvPr id="4" name="灯片编号占位符 1">
            <a:extLst>
              <a:ext uri="{FF2B5EF4-FFF2-40B4-BE49-F238E27FC236}">
                <a16:creationId xmlns:a16="http://schemas.microsoft.com/office/drawing/2014/main" id="{FBDAECC6-65A9-4029-8E09-2FBAA92235DE}"/>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24</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504372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A50F1-2111-4018-89B7-569909C287C5}"/>
              </a:ext>
            </a:extLst>
          </p:cNvPr>
          <p:cNvSpPr>
            <a:spLocks noGrp="1"/>
          </p:cNvSpPr>
          <p:nvPr>
            <p:ph type="title"/>
          </p:nvPr>
        </p:nvSpPr>
        <p:spPr/>
        <p:txBody>
          <a:bodyPr/>
          <a:lstStyle/>
          <a:p>
            <a:r>
              <a:rPr lang="zh-CN" altLang="en-US" sz="2000" dirty="0"/>
              <a:t>结构方程模型（</a:t>
            </a:r>
            <a:r>
              <a:rPr lang="en-US" altLang="zh-CN" sz="2000" dirty="0"/>
              <a:t>Structural Equation Model, SEM</a:t>
            </a:r>
            <a:r>
              <a:rPr lang="zh-CN" altLang="en-US" sz="2000" dirty="0"/>
              <a:t>）</a:t>
            </a:r>
          </a:p>
        </p:txBody>
      </p:sp>
      <p:sp>
        <p:nvSpPr>
          <p:cNvPr id="3" name="文本占位符 2">
            <a:extLst>
              <a:ext uri="{FF2B5EF4-FFF2-40B4-BE49-F238E27FC236}">
                <a16:creationId xmlns:a16="http://schemas.microsoft.com/office/drawing/2014/main" id="{A3CE890A-DD51-4B67-BE43-3903F8A577FE}"/>
              </a:ext>
            </a:extLst>
          </p:cNvPr>
          <p:cNvSpPr>
            <a:spLocks noGrp="1"/>
          </p:cNvSpPr>
          <p:nvPr>
            <p:ph type="body" idx="1"/>
          </p:nvPr>
        </p:nvSpPr>
        <p:spPr/>
        <p:txBody>
          <a:bodyPr/>
          <a:lstStyle/>
          <a:p>
            <a:r>
              <a:rPr lang="zh-CN" altLang="en-US" sz="1600" dirty="0"/>
              <a:t>常用于社会与行为科学</a:t>
            </a:r>
            <a:endParaRPr lang="en-US" altLang="zh-CN" sz="1600" dirty="0"/>
          </a:p>
          <a:p>
            <a:r>
              <a:rPr lang="zh-CN" altLang="en-US" sz="1600" dirty="0"/>
              <a:t>我们通常指（横截面数据情况下的）潜变量模型</a:t>
            </a:r>
            <a:endParaRPr lang="en-US" altLang="zh-CN" sz="1600" dirty="0"/>
          </a:p>
          <a:p>
            <a:r>
              <a:rPr lang="zh-CN" altLang="en-US" sz="1600" dirty="0"/>
              <a:t>它一般包含验证性因素分析（</a:t>
            </a:r>
            <a:r>
              <a:rPr lang="en-US" altLang="zh-CN" sz="1600" dirty="0"/>
              <a:t>Confirmatory factor analysis</a:t>
            </a:r>
            <a:r>
              <a:rPr lang="zh-CN" altLang="en-US" sz="1600" dirty="0"/>
              <a:t>）</a:t>
            </a:r>
            <a:endParaRPr lang="en-US" altLang="zh-CN" sz="1600" dirty="0"/>
          </a:p>
          <a:p>
            <a:endParaRPr lang="en-US" altLang="zh-CN" sz="1600" dirty="0"/>
          </a:p>
          <a:p>
            <a:r>
              <a:rPr lang="zh-CN" altLang="en-US" sz="1600" dirty="0"/>
              <a:t>高级的结构方程模型可以用来证实因果的存在（结构因果模型，</a:t>
            </a:r>
            <a:r>
              <a:rPr lang="en-US" altLang="zh-CN" sz="1600" dirty="0"/>
              <a:t>Structure Causal Model, SCM</a:t>
            </a:r>
            <a:r>
              <a:rPr lang="zh-CN" altLang="en-US" sz="1600" dirty="0"/>
              <a:t>）</a:t>
            </a:r>
            <a:endParaRPr lang="en-US" altLang="zh-CN" sz="1600" dirty="0"/>
          </a:p>
          <a:p>
            <a:r>
              <a:rPr lang="zh-CN" altLang="en-US" sz="1600" dirty="0"/>
              <a:t>难度级别：普通院校的社科硕士的方法论课程，最后一章水平</a:t>
            </a:r>
          </a:p>
        </p:txBody>
      </p:sp>
      <p:sp>
        <p:nvSpPr>
          <p:cNvPr id="4" name="灯片编号占位符 3">
            <a:extLst>
              <a:ext uri="{FF2B5EF4-FFF2-40B4-BE49-F238E27FC236}">
                <a16:creationId xmlns:a16="http://schemas.microsoft.com/office/drawing/2014/main" id="{0ACA1BAD-3C58-4803-9BBF-BC70E94930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1095655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ED8AD-0341-42B3-8143-8EC7E07A917F}"/>
              </a:ext>
            </a:extLst>
          </p:cNvPr>
          <p:cNvSpPr>
            <a:spLocks noGrp="1"/>
          </p:cNvSpPr>
          <p:nvPr>
            <p:ph type="title"/>
          </p:nvPr>
        </p:nvSpPr>
        <p:spPr/>
        <p:txBody>
          <a:bodyPr/>
          <a:lstStyle/>
          <a:p>
            <a:r>
              <a:rPr lang="zh-CN" altLang="en-US" dirty="0"/>
              <a:t>什么是潜变量理论？（抄自</a:t>
            </a:r>
            <a:r>
              <a:rPr lang="en-US" altLang="zh-CN" dirty="0"/>
              <a:t>EN Wiki</a:t>
            </a:r>
            <a:r>
              <a:rPr lang="zh-CN" altLang="en-US" dirty="0"/>
              <a:t>，机翻）</a:t>
            </a:r>
          </a:p>
        </p:txBody>
      </p:sp>
      <p:sp>
        <p:nvSpPr>
          <p:cNvPr id="3" name="文本占位符 2">
            <a:extLst>
              <a:ext uri="{FF2B5EF4-FFF2-40B4-BE49-F238E27FC236}">
                <a16:creationId xmlns:a16="http://schemas.microsoft.com/office/drawing/2014/main" id="{BD2BC1BB-7169-41CD-A15A-DBE5CE2E529E}"/>
              </a:ext>
            </a:extLst>
          </p:cNvPr>
          <p:cNvSpPr>
            <a:spLocks noGrp="1"/>
          </p:cNvSpPr>
          <p:nvPr>
            <p:ph type="body" idx="1"/>
          </p:nvPr>
        </p:nvSpPr>
        <p:spPr/>
        <p:txBody>
          <a:bodyPr/>
          <a:lstStyle/>
          <a:p>
            <a:r>
              <a:rPr lang="zh-CN" altLang="en-US" sz="1200" dirty="0">
                <a:latin typeface="Titillium Web Light" panose="02010600030101010101" charset="0"/>
              </a:rPr>
              <a:t>在统计学中，潜在变量（来自拉丁语：</a:t>
            </a:r>
            <a:r>
              <a:rPr lang="en-US" altLang="zh-CN" sz="1200" dirty="0" err="1">
                <a:latin typeface="Titillium Web Light" panose="02010600030101010101" charset="0"/>
              </a:rPr>
              <a:t>lateo</a:t>
            </a:r>
            <a:r>
              <a:rPr lang="zh-CN" altLang="en-US" sz="1200" dirty="0">
                <a:latin typeface="Titillium Web Light" panose="02010600030101010101" charset="0"/>
              </a:rPr>
              <a:t>的现在分词，“隐藏的谎言”）是只能通过数学模型从其他可直接观察或测量的可观察变量中间接推断出来的变量。这种潜在变量模型被用于许多学科，包括政治学、人口学、工程学、医学、生态学、物理学、机器学习</a:t>
            </a:r>
            <a:r>
              <a:rPr lang="en-US" altLang="zh-CN" sz="1200" dirty="0">
                <a:latin typeface="Titillium Web Light" panose="02010600030101010101" charset="0"/>
              </a:rPr>
              <a:t>/</a:t>
            </a:r>
            <a:r>
              <a:rPr lang="zh-CN" altLang="en-US" sz="1200" dirty="0">
                <a:latin typeface="Titillium Web Light" panose="02010600030101010101" charset="0"/>
              </a:rPr>
              <a:t>人工智能、生物信息学、化学计量学、自然语言处理、管理学和社会科学。</a:t>
            </a:r>
          </a:p>
          <a:p>
            <a:endParaRPr lang="zh-CN" altLang="en-US" sz="1200" dirty="0">
              <a:latin typeface="Titillium Web Light" panose="02010600030101010101" charset="0"/>
            </a:endParaRPr>
          </a:p>
          <a:p>
            <a:r>
              <a:rPr lang="zh-CN" altLang="en-US" sz="1200" dirty="0">
                <a:latin typeface="Titillium Web Light" panose="02010600030101010101" charset="0"/>
              </a:rPr>
              <a:t>潜在变量可能对应于物理现实的各个方面。这些原则上可以测量，但出于实际原因可能无法测量。在这种情况下，通常使用术语隐藏变量（反映变量有意义但不可观察的事实）。其他潜在变量对应于抽象概念，如类别、行为或心理状态或数据结构。在这些情况下可以使用 术语假设变量或假设结构。</a:t>
            </a:r>
          </a:p>
          <a:p>
            <a:endParaRPr lang="zh-CN" altLang="en-US" sz="1200" dirty="0">
              <a:latin typeface="Titillium Web Light" panose="02010600030101010101" charset="0"/>
            </a:endParaRPr>
          </a:p>
          <a:p>
            <a:r>
              <a:rPr lang="zh-CN" altLang="en-US" sz="1200" dirty="0">
                <a:latin typeface="Titillium Web Light" panose="02010600030101010101" charset="0"/>
              </a:rPr>
              <a:t>使用潜在变量可以减少数据的维度。许多可观察变量可以聚合在一个模型中以表示一个基本概念，从而更容易理解数据。从这个意义上说，它们起着类似于科学理论的作用。同时，潜在变量将现实世界中 可观察到的“次符号”数据与模型世界中的符号数据联系起来。</a:t>
            </a:r>
          </a:p>
        </p:txBody>
      </p:sp>
      <p:sp>
        <p:nvSpPr>
          <p:cNvPr id="4" name="灯片编号占位符 3">
            <a:extLst>
              <a:ext uri="{FF2B5EF4-FFF2-40B4-BE49-F238E27FC236}">
                <a16:creationId xmlns:a16="http://schemas.microsoft.com/office/drawing/2014/main" id="{986C9798-3E7B-4227-A0B7-68C2224B7C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718789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E2D50A-74B6-4A62-9E52-672A23F336DB}"/>
              </a:ext>
            </a:extLst>
          </p:cNvPr>
          <p:cNvSpPr>
            <a:spLocks noGrp="1"/>
          </p:cNvSpPr>
          <p:nvPr>
            <p:ph type="title"/>
          </p:nvPr>
        </p:nvSpPr>
        <p:spPr/>
        <p:txBody>
          <a:bodyPr/>
          <a:lstStyle/>
          <a:p>
            <a:r>
              <a:rPr lang="zh-CN" altLang="en-US" dirty="0"/>
              <a:t>如何做潜变量模型？</a:t>
            </a:r>
          </a:p>
        </p:txBody>
      </p:sp>
      <p:sp>
        <p:nvSpPr>
          <p:cNvPr id="3" name="文本占位符 2">
            <a:extLst>
              <a:ext uri="{FF2B5EF4-FFF2-40B4-BE49-F238E27FC236}">
                <a16:creationId xmlns:a16="http://schemas.microsoft.com/office/drawing/2014/main" id="{2BE67F06-02DB-4C25-8988-B0AC8AD4B589}"/>
              </a:ext>
            </a:extLst>
          </p:cNvPr>
          <p:cNvSpPr>
            <a:spLocks noGrp="1"/>
          </p:cNvSpPr>
          <p:nvPr>
            <p:ph type="body" idx="1"/>
          </p:nvPr>
        </p:nvSpPr>
        <p:spPr/>
        <p:txBody>
          <a:bodyPr/>
          <a:lstStyle/>
          <a:p>
            <a:r>
              <a:rPr lang="zh-CN" altLang="en-US" sz="1800" dirty="0"/>
              <a:t>先画图</a:t>
            </a:r>
          </a:p>
        </p:txBody>
      </p:sp>
      <p:sp>
        <p:nvSpPr>
          <p:cNvPr id="4" name="灯片编号占位符 3">
            <a:extLst>
              <a:ext uri="{FF2B5EF4-FFF2-40B4-BE49-F238E27FC236}">
                <a16:creationId xmlns:a16="http://schemas.microsoft.com/office/drawing/2014/main" id="{46130E44-3FD9-46C8-A47E-FC7669797A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5" name="椭圆 4">
            <a:extLst>
              <a:ext uri="{FF2B5EF4-FFF2-40B4-BE49-F238E27FC236}">
                <a16:creationId xmlns:a16="http://schemas.microsoft.com/office/drawing/2014/main" id="{B7B152B0-12E9-4C53-80BE-052E32E1D9F8}"/>
              </a:ext>
            </a:extLst>
          </p:cNvPr>
          <p:cNvSpPr/>
          <p:nvPr/>
        </p:nvSpPr>
        <p:spPr>
          <a:xfrm>
            <a:off x="1279161" y="1989547"/>
            <a:ext cx="1179226" cy="3547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49AAADE-ABFD-4B74-ADF4-E4879A7B5C6A}"/>
              </a:ext>
            </a:extLst>
          </p:cNvPr>
          <p:cNvSpPr/>
          <p:nvPr/>
        </p:nvSpPr>
        <p:spPr>
          <a:xfrm>
            <a:off x="1326629" y="2659402"/>
            <a:ext cx="1084289" cy="3547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FA39BCC-DCB6-4C52-8979-27FCB142F46A}"/>
              </a:ext>
            </a:extLst>
          </p:cNvPr>
          <p:cNvSpPr/>
          <p:nvPr/>
        </p:nvSpPr>
        <p:spPr>
          <a:xfrm>
            <a:off x="1690022" y="3291227"/>
            <a:ext cx="356655" cy="3547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42975D34-0967-460F-87A7-B6C8EB31D76F}"/>
              </a:ext>
            </a:extLst>
          </p:cNvPr>
          <p:cNvSpPr txBox="1"/>
          <p:nvPr/>
        </p:nvSpPr>
        <p:spPr>
          <a:xfrm>
            <a:off x="2761449" y="1939276"/>
            <a:ext cx="5407201" cy="3170099"/>
          </a:xfrm>
          <a:prstGeom prst="rect">
            <a:avLst/>
          </a:prstGeom>
          <a:noFill/>
        </p:spPr>
        <p:txBody>
          <a:bodyPr wrap="square" rtlCol="0">
            <a:spAutoFit/>
          </a:bodyPr>
          <a:lstStyle/>
          <a:p>
            <a:pPr marL="76200">
              <a:spcBef>
                <a:spcPts val="600"/>
              </a:spcBef>
              <a:buClr>
                <a:schemeClr val="lt2"/>
              </a:buClr>
              <a:buSzPts val="2400"/>
            </a:pPr>
            <a:r>
              <a:rPr lang="zh-CN" altLang="en-US" sz="1600" dirty="0">
                <a:solidFill>
                  <a:schemeClr val="lt1"/>
                </a:solidFill>
                <a:latin typeface="Titillium Web Light" panose="02010600030101010101" charset="0"/>
                <a:ea typeface="+mj-ea"/>
                <a:sym typeface="Titillium Web Light"/>
              </a:rPr>
              <a:t>潜变量（</a:t>
            </a:r>
            <a:r>
              <a:rPr lang="en-US" altLang="zh-CN" sz="1600" dirty="0">
                <a:solidFill>
                  <a:schemeClr val="lt1"/>
                </a:solidFill>
                <a:latin typeface="Titillium Web Light" panose="02010600030101010101" charset="0"/>
                <a:ea typeface="+mj-ea"/>
                <a:sym typeface="Titillium Web Light"/>
              </a:rPr>
              <a:t>latent variables</a:t>
            </a:r>
            <a:r>
              <a:rPr lang="zh-CN" altLang="en-US" sz="1600" dirty="0">
                <a:solidFill>
                  <a:schemeClr val="lt1"/>
                </a:solidFill>
                <a:latin typeface="Titillium Web Light" panose="02010600030101010101" charset="0"/>
                <a:ea typeface="+mj-ea"/>
                <a:sym typeface="Titillium Web Light"/>
              </a:rPr>
              <a:t>）</a:t>
            </a:r>
            <a:endParaRPr lang="en-US" altLang="zh-CN" sz="1600" dirty="0">
              <a:solidFill>
                <a:schemeClr val="lt1"/>
              </a:solidFill>
              <a:latin typeface="Titillium Web Light" panose="02010600030101010101" charset="0"/>
              <a:ea typeface="+mj-ea"/>
              <a:sym typeface="Titillium Web Light"/>
            </a:endParaRPr>
          </a:p>
          <a:p>
            <a:pPr marL="76200">
              <a:spcBef>
                <a:spcPts val="600"/>
              </a:spcBef>
              <a:buClr>
                <a:schemeClr val="lt2"/>
              </a:buClr>
              <a:buSzPts val="2400"/>
            </a:pPr>
            <a:endParaRPr lang="en-US" altLang="zh-CN" sz="1600" dirty="0">
              <a:solidFill>
                <a:schemeClr val="lt1"/>
              </a:solidFill>
              <a:latin typeface="Titillium Web Light" panose="02010600030101010101" charset="0"/>
              <a:ea typeface="+mj-ea"/>
              <a:sym typeface="Titillium Web Light"/>
            </a:endParaRPr>
          </a:p>
          <a:p>
            <a:pPr marL="76200">
              <a:spcBef>
                <a:spcPts val="600"/>
              </a:spcBef>
              <a:buClr>
                <a:schemeClr val="lt2"/>
              </a:buClr>
              <a:buSzPts val="2400"/>
            </a:pPr>
            <a:r>
              <a:rPr lang="zh-CN" altLang="en-US" sz="1600" dirty="0">
                <a:solidFill>
                  <a:schemeClr val="lt1"/>
                </a:solidFill>
                <a:latin typeface="Titillium Web Light" panose="02010600030101010101" charset="0"/>
                <a:ea typeface="+mj-ea"/>
                <a:sym typeface="Titillium Web Light"/>
              </a:rPr>
              <a:t>显变量（</a:t>
            </a:r>
            <a:r>
              <a:rPr lang="en-US" altLang="zh-CN" sz="1600" dirty="0">
                <a:solidFill>
                  <a:schemeClr val="lt1"/>
                </a:solidFill>
                <a:latin typeface="Titillium Web Light" panose="02010600030101010101" charset="0"/>
                <a:ea typeface="+mj-ea"/>
                <a:sym typeface="Titillium Web Light"/>
              </a:rPr>
              <a:t>manifest / observable / measured</a:t>
            </a:r>
            <a:r>
              <a:rPr lang="zh-CN" altLang="en-US" sz="1600" dirty="0">
                <a:solidFill>
                  <a:schemeClr val="lt1"/>
                </a:solidFill>
                <a:latin typeface="Titillium Web Light" panose="02010600030101010101" charset="0"/>
                <a:ea typeface="+mj-ea"/>
                <a:sym typeface="Titillium Web Light"/>
              </a:rPr>
              <a:t> </a:t>
            </a:r>
            <a:r>
              <a:rPr lang="en-US" altLang="zh-CN" sz="1600" dirty="0">
                <a:solidFill>
                  <a:schemeClr val="lt1"/>
                </a:solidFill>
                <a:latin typeface="Titillium Web Light" panose="02010600030101010101" charset="0"/>
                <a:ea typeface="+mj-ea"/>
                <a:sym typeface="Titillium Web Light"/>
              </a:rPr>
              <a:t>variables</a:t>
            </a:r>
            <a:r>
              <a:rPr lang="zh-CN" altLang="en-US" sz="1600" dirty="0">
                <a:solidFill>
                  <a:schemeClr val="lt1"/>
                </a:solidFill>
                <a:latin typeface="Titillium Web Light" panose="02010600030101010101" charset="0"/>
                <a:ea typeface="+mj-ea"/>
                <a:sym typeface="Titillium Web Light"/>
              </a:rPr>
              <a:t>）</a:t>
            </a:r>
            <a:endParaRPr lang="en-US" altLang="zh-CN" sz="1600" dirty="0">
              <a:solidFill>
                <a:schemeClr val="lt1"/>
              </a:solidFill>
              <a:latin typeface="Titillium Web Light" panose="02010600030101010101" charset="0"/>
              <a:ea typeface="+mj-ea"/>
              <a:sym typeface="Titillium Web Light"/>
            </a:endParaRPr>
          </a:p>
          <a:p>
            <a:pPr marL="76200">
              <a:spcBef>
                <a:spcPts val="600"/>
              </a:spcBef>
              <a:buClr>
                <a:schemeClr val="lt2"/>
              </a:buClr>
              <a:buSzPts val="2400"/>
            </a:pPr>
            <a:endParaRPr lang="en-US" altLang="zh-CN" sz="1600" dirty="0">
              <a:solidFill>
                <a:schemeClr val="lt1"/>
              </a:solidFill>
              <a:latin typeface="Titillium Web Light" panose="02010600030101010101" charset="0"/>
              <a:ea typeface="+mj-ea"/>
              <a:sym typeface="Titillium Web Light"/>
            </a:endParaRPr>
          </a:p>
          <a:p>
            <a:pPr marL="76200">
              <a:spcBef>
                <a:spcPts val="600"/>
              </a:spcBef>
              <a:buClr>
                <a:schemeClr val="lt2"/>
              </a:buClr>
              <a:buSzPts val="2400"/>
            </a:pPr>
            <a:r>
              <a:rPr lang="zh-CN" altLang="en-US" sz="1600" dirty="0">
                <a:solidFill>
                  <a:schemeClr val="lt1"/>
                </a:solidFill>
                <a:latin typeface="Titillium Web Light" panose="02010600030101010101" charset="0"/>
                <a:ea typeface="+mj-ea"/>
                <a:sym typeface="Titillium Web Light"/>
              </a:rPr>
              <a:t>误差（</a:t>
            </a:r>
            <a:r>
              <a:rPr lang="en-US" altLang="zh-CN" sz="1600" dirty="0">
                <a:solidFill>
                  <a:schemeClr val="lt1"/>
                </a:solidFill>
                <a:latin typeface="Titillium Web Light" panose="02010600030101010101" charset="0"/>
                <a:ea typeface="+mj-ea"/>
                <a:sym typeface="Titillium Web Light"/>
              </a:rPr>
              <a:t>error</a:t>
            </a:r>
            <a:r>
              <a:rPr lang="zh-CN" altLang="en-US" sz="1600" dirty="0">
                <a:solidFill>
                  <a:schemeClr val="lt1"/>
                </a:solidFill>
                <a:latin typeface="Titillium Web Light" panose="02010600030101010101" charset="0"/>
                <a:ea typeface="+mj-ea"/>
                <a:sym typeface="Titillium Web Light"/>
              </a:rPr>
              <a:t>），同样是潜在的。因为误差太多，用椭圆表示画出来的图就不好看了</a:t>
            </a:r>
            <a:endParaRPr lang="en-US" altLang="zh-CN" sz="1600" dirty="0">
              <a:solidFill>
                <a:schemeClr val="lt1"/>
              </a:solidFill>
              <a:latin typeface="Titillium Web Light" panose="02010600030101010101" charset="0"/>
              <a:ea typeface="+mj-ea"/>
              <a:sym typeface="Titillium Web Light"/>
            </a:endParaRPr>
          </a:p>
          <a:p>
            <a:pPr marL="76200">
              <a:spcBef>
                <a:spcPts val="600"/>
              </a:spcBef>
              <a:buClr>
                <a:schemeClr val="lt2"/>
              </a:buClr>
              <a:buSzPts val="2400"/>
            </a:pPr>
            <a:endParaRPr lang="en-US" altLang="zh-CN" sz="1600" dirty="0">
              <a:solidFill>
                <a:schemeClr val="lt1"/>
              </a:solidFill>
              <a:latin typeface="Titillium Web Light" panose="02010600030101010101" charset="0"/>
              <a:ea typeface="+mj-ea"/>
              <a:sym typeface="Titillium Web Light"/>
            </a:endParaRPr>
          </a:p>
          <a:p>
            <a:pPr marL="76200">
              <a:spcBef>
                <a:spcPts val="600"/>
              </a:spcBef>
              <a:buClr>
                <a:schemeClr val="lt2"/>
              </a:buClr>
              <a:buSzPts val="2400"/>
            </a:pPr>
            <a:r>
              <a:rPr lang="zh-CN" altLang="en-US" sz="1600" dirty="0">
                <a:solidFill>
                  <a:schemeClr val="lt1"/>
                </a:solidFill>
                <a:latin typeface="Titillium Web Light" panose="02010600030101010101" charset="0"/>
                <a:ea typeface="+mj-ea"/>
                <a:sym typeface="Titillium Web Light"/>
              </a:rPr>
              <a:t>单向因果</a:t>
            </a:r>
            <a:endParaRPr lang="en-US" altLang="zh-CN" sz="1600" dirty="0">
              <a:solidFill>
                <a:schemeClr val="lt1"/>
              </a:solidFill>
              <a:latin typeface="Titillium Web Light" panose="02010600030101010101" charset="0"/>
              <a:ea typeface="+mj-ea"/>
              <a:sym typeface="Titillium Web Light"/>
            </a:endParaRPr>
          </a:p>
          <a:p>
            <a:pPr marL="76200">
              <a:spcBef>
                <a:spcPts val="600"/>
              </a:spcBef>
              <a:buClr>
                <a:schemeClr val="lt2"/>
              </a:buClr>
              <a:buSzPts val="2400"/>
            </a:pPr>
            <a:endParaRPr lang="en-US" altLang="zh-CN" sz="1600" dirty="0">
              <a:solidFill>
                <a:schemeClr val="lt1"/>
              </a:solidFill>
              <a:latin typeface="Titillium Web Light" panose="02010600030101010101" charset="0"/>
              <a:ea typeface="+mj-ea"/>
              <a:sym typeface="Titillium Web Light"/>
            </a:endParaRPr>
          </a:p>
          <a:p>
            <a:pPr marL="76200">
              <a:spcBef>
                <a:spcPts val="600"/>
              </a:spcBef>
              <a:buClr>
                <a:schemeClr val="lt2"/>
              </a:buClr>
              <a:buSzPts val="2400"/>
            </a:pPr>
            <a:r>
              <a:rPr lang="zh-CN" altLang="en-US" sz="1600" dirty="0">
                <a:solidFill>
                  <a:schemeClr val="lt1"/>
                </a:solidFill>
                <a:latin typeface="Titillium Web Light" panose="02010600030101010101" charset="0"/>
                <a:ea typeface="+mj-ea"/>
                <a:sym typeface="Titillium Web Light"/>
              </a:rPr>
              <a:t>双向相关</a:t>
            </a:r>
            <a:r>
              <a:rPr lang="en-US" altLang="zh-CN" sz="1600" dirty="0">
                <a:solidFill>
                  <a:schemeClr val="lt1"/>
                </a:solidFill>
                <a:latin typeface="Titillium Web Light" panose="02010600030101010101" charset="0"/>
                <a:ea typeface="+mj-ea"/>
                <a:sym typeface="Titillium Web Light"/>
              </a:rPr>
              <a:t>/</a:t>
            </a:r>
            <a:r>
              <a:rPr lang="zh-CN" altLang="en-US" sz="1600" dirty="0">
                <a:solidFill>
                  <a:schemeClr val="lt1"/>
                </a:solidFill>
                <a:latin typeface="Titillium Web Light" panose="02010600030101010101" charset="0"/>
                <a:ea typeface="+mj-ea"/>
                <a:sym typeface="Titillium Web Light"/>
              </a:rPr>
              <a:t>共变</a:t>
            </a:r>
          </a:p>
        </p:txBody>
      </p:sp>
      <p:cxnSp>
        <p:nvCxnSpPr>
          <p:cNvPr id="10" name="直接箭头连接符 9">
            <a:extLst>
              <a:ext uri="{FF2B5EF4-FFF2-40B4-BE49-F238E27FC236}">
                <a16:creationId xmlns:a16="http://schemas.microsoft.com/office/drawing/2014/main" id="{ED295357-3D51-48C9-AB5D-4E5E89141A21}"/>
              </a:ext>
            </a:extLst>
          </p:cNvPr>
          <p:cNvCxnSpPr/>
          <p:nvPr/>
        </p:nvCxnSpPr>
        <p:spPr>
          <a:xfrm>
            <a:off x="1279161" y="4342778"/>
            <a:ext cx="1124262"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9042C3B-9BAE-4473-8331-9C908D8BCAB2}"/>
              </a:ext>
            </a:extLst>
          </p:cNvPr>
          <p:cNvCxnSpPr/>
          <p:nvPr/>
        </p:nvCxnSpPr>
        <p:spPr>
          <a:xfrm>
            <a:off x="1279161" y="4992300"/>
            <a:ext cx="1131757"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5A3E71D4-405D-4DAC-BB4C-69ABDE3C51AA}"/>
              </a:ext>
            </a:extLst>
          </p:cNvPr>
          <p:cNvPicPr>
            <a:picLocks noChangeAspect="1"/>
          </p:cNvPicPr>
          <p:nvPr/>
        </p:nvPicPr>
        <p:blipFill>
          <a:blip r:embed="rId2"/>
          <a:stretch>
            <a:fillRect/>
          </a:stretch>
        </p:blipFill>
        <p:spPr>
          <a:xfrm>
            <a:off x="5754767" y="123614"/>
            <a:ext cx="2053100" cy="2220700"/>
          </a:xfrm>
          <a:prstGeom prst="rect">
            <a:avLst/>
          </a:prstGeom>
        </p:spPr>
      </p:pic>
    </p:spTree>
    <p:extLst>
      <p:ext uri="{BB962C8B-B14F-4D97-AF65-F5344CB8AC3E}">
        <p14:creationId xmlns:p14="http://schemas.microsoft.com/office/powerpoint/2010/main" val="2702722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EE6EB-DFF1-4315-9BFC-72D4F1B3F116}"/>
              </a:ext>
            </a:extLst>
          </p:cNvPr>
          <p:cNvSpPr>
            <a:spLocks noGrp="1"/>
          </p:cNvSpPr>
          <p:nvPr>
            <p:ph type="title"/>
          </p:nvPr>
        </p:nvSpPr>
        <p:spPr/>
        <p:txBody>
          <a:bodyPr/>
          <a:lstStyle/>
          <a:p>
            <a:r>
              <a:rPr lang="zh-CN" altLang="en-US" dirty="0"/>
              <a:t>如何做潜变量模型？</a:t>
            </a:r>
          </a:p>
        </p:txBody>
      </p:sp>
      <p:sp>
        <p:nvSpPr>
          <p:cNvPr id="3" name="文本占位符 2">
            <a:extLst>
              <a:ext uri="{FF2B5EF4-FFF2-40B4-BE49-F238E27FC236}">
                <a16:creationId xmlns:a16="http://schemas.microsoft.com/office/drawing/2014/main" id="{23EE075E-E0F3-40BF-9846-A9704B1D3F69}"/>
              </a:ext>
            </a:extLst>
          </p:cNvPr>
          <p:cNvSpPr>
            <a:spLocks noGrp="1"/>
          </p:cNvSpPr>
          <p:nvPr>
            <p:ph type="body" idx="1"/>
          </p:nvPr>
        </p:nvSpPr>
        <p:spPr/>
        <p:txBody>
          <a:bodyPr/>
          <a:lstStyle/>
          <a:p>
            <a:r>
              <a:rPr lang="zh-CN" altLang="en-US" dirty="0"/>
              <a:t>截距项可以不存在（中心化）</a:t>
            </a:r>
            <a:br>
              <a:rPr lang="en-US" altLang="zh-CN" dirty="0"/>
            </a:br>
            <a:r>
              <a:rPr lang="en-US" altLang="zh-CN" dirty="0"/>
              <a:t>y = a + bx + e</a:t>
            </a:r>
          </a:p>
        </p:txBody>
      </p:sp>
      <p:sp>
        <p:nvSpPr>
          <p:cNvPr id="4" name="灯片编号占位符 3">
            <a:extLst>
              <a:ext uri="{FF2B5EF4-FFF2-40B4-BE49-F238E27FC236}">
                <a16:creationId xmlns:a16="http://schemas.microsoft.com/office/drawing/2014/main" id="{700CD3DD-68C0-418A-9A77-4061BC8DAC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6" name="图片 5">
            <a:extLst>
              <a:ext uri="{FF2B5EF4-FFF2-40B4-BE49-F238E27FC236}">
                <a16:creationId xmlns:a16="http://schemas.microsoft.com/office/drawing/2014/main" id="{A5338582-D6BE-4824-809C-3B214ABBADB8}"/>
              </a:ext>
            </a:extLst>
          </p:cNvPr>
          <p:cNvPicPr>
            <a:picLocks noChangeAspect="1"/>
          </p:cNvPicPr>
          <p:nvPr/>
        </p:nvPicPr>
        <p:blipFill>
          <a:blip r:embed="rId2"/>
          <a:stretch>
            <a:fillRect/>
          </a:stretch>
        </p:blipFill>
        <p:spPr>
          <a:xfrm>
            <a:off x="6058300" y="1733021"/>
            <a:ext cx="2797797" cy="2345212"/>
          </a:xfrm>
          <a:prstGeom prst="rect">
            <a:avLst/>
          </a:prstGeom>
        </p:spPr>
      </p:pic>
      <p:pic>
        <p:nvPicPr>
          <p:cNvPr id="8" name="图片 7">
            <a:extLst>
              <a:ext uri="{FF2B5EF4-FFF2-40B4-BE49-F238E27FC236}">
                <a16:creationId xmlns:a16="http://schemas.microsoft.com/office/drawing/2014/main" id="{5D9B4446-3234-4FB5-874A-70B53D9C28D1}"/>
              </a:ext>
            </a:extLst>
          </p:cNvPr>
          <p:cNvPicPr>
            <a:picLocks noChangeAspect="1"/>
          </p:cNvPicPr>
          <p:nvPr/>
        </p:nvPicPr>
        <p:blipFill>
          <a:blip r:embed="rId3"/>
          <a:stretch>
            <a:fillRect/>
          </a:stretch>
        </p:blipFill>
        <p:spPr>
          <a:xfrm>
            <a:off x="1973612" y="2530486"/>
            <a:ext cx="2722367" cy="1636941"/>
          </a:xfrm>
          <a:prstGeom prst="rect">
            <a:avLst/>
          </a:prstGeom>
        </p:spPr>
      </p:pic>
    </p:spTree>
    <p:extLst>
      <p:ext uri="{BB962C8B-B14F-4D97-AF65-F5344CB8AC3E}">
        <p14:creationId xmlns:p14="http://schemas.microsoft.com/office/powerpoint/2010/main" val="1639227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EDD51E-3C2B-4E25-9725-D52CEB177364}"/>
              </a:ext>
            </a:extLst>
          </p:cNvPr>
          <p:cNvSpPr>
            <a:spLocks noGrp="1"/>
          </p:cNvSpPr>
          <p:nvPr>
            <p:ph type="title"/>
          </p:nvPr>
        </p:nvSpPr>
        <p:spPr/>
        <p:txBody>
          <a:bodyPr/>
          <a:lstStyle/>
          <a:p>
            <a:r>
              <a:rPr lang="zh-CN" altLang="en-US" dirty="0"/>
              <a:t>单维心理概念（潜变量）</a:t>
            </a:r>
          </a:p>
        </p:txBody>
      </p:sp>
      <p:sp>
        <p:nvSpPr>
          <p:cNvPr id="4" name="灯片编号占位符 3">
            <a:extLst>
              <a:ext uri="{FF2B5EF4-FFF2-40B4-BE49-F238E27FC236}">
                <a16:creationId xmlns:a16="http://schemas.microsoft.com/office/drawing/2014/main" id="{CB5A8811-E256-4E2D-81E5-7AF1E89C36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10" name="文本占位符 2">
            <a:extLst>
              <a:ext uri="{FF2B5EF4-FFF2-40B4-BE49-F238E27FC236}">
                <a16:creationId xmlns:a16="http://schemas.microsoft.com/office/drawing/2014/main" id="{50606256-3459-47C1-878E-B23FD08D30F5}"/>
              </a:ext>
            </a:extLst>
          </p:cNvPr>
          <p:cNvSpPr>
            <a:spLocks noGrp="1"/>
          </p:cNvSpPr>
          <p:nvPr>
            <p:ph type="body" idx="1"/>
          </p:nvPr>
        </p:nvSpPr>
        <p:spPr>
          <a:xfrm>
            <a:off x="4008261" y="1568771"/>
            <a:ext cx="4635078" cy="3416604"/>
          </a:xfrm>
        </p:spPr>
        <p:txBody>
          <a:bodyPr/>
          <a:lstStyle/>
          <a:p>
            <a:r>
              <a:rPr lang="zh-CN" altLang="en-US" sz="1800" dirty="0"/>
              <a:t>某个概念由某些东西组成</a:t>
            </a:r>
            <a:endParaRPr lang="en-US" altLang="zh-CN" sz="1800" dirty="0"/>
          </a:p>
        </p:txBody>
      </p:sp>
      <p:pic>
        <p:nvPicPr>
          <p:cNvPr id="2054" name="Picture 6">
            <a:extLst>
              <a:ext uri="{FF2B5EF4-FFF2-40B4-BE49-F238E27FC236}">
                <a16:creationId xmlns:a16="http://schemas.microsoft.com/office/drawing/2014/main" id="{4BFFF227-C761-4864-815B-BF10A0555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911" y="1633928"/>
            <a:ext cx="3075016" cy="30835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rontiers | Modeling Psychological Attributes in Psychology – An  Epistemological Discussion: Network Analysis vs. Latent Variables">
            <a:extLst>
              <a:ext uri="{FF2B5EF4-FFF2-40B4-BE49-F238E27FC236}">
                <a16:creationId xmlns:a16="http://schemas.microsoft.com/office/drawing/2014/main" id="{341D7D62-8950-4DE4-A286-15DA0CA21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261" y="3042796"/>
            <a:ext cx="3977390" cy="167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750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叠甲</a:t>
            </a:r>
            <a:endParaRPr dirty="0"/>
          </a:p>
        </p:txBody>
      </p:sp>
      <p:sp>
        <p:nvSpPr>
          <p:cNvPr id="372" name="Google Shape;372;p37"/>
          <p:cNvSpPr txBox="1">
            <a:spLocks noGrp="1"/>
          </p:cNvSpPr>
          <p:nvPr>
            <p:ph type="body" idx="1"/>
          </p:nvPr>
        </p:nvSpPr>
        <p:spPr>
          <a:xfrm>
            <a:off x="975250" y="1575121"/>
            <a:ext cx="7193400" cy="2901420"/>
          </a:xfrm>
          <a:prstGeom prst="rect">
            <a:avLst/>
          </a:prstGeom>
        </p:spPr>
        <p:txBody>
          <a:bodyPr spcFirstLastPara="1" wrap="square" lIns="0" tIns="0" rIns="0" bIns="0" anchor="t" anchorCtr="0">
            <a:noAutofit/>
          </a:bodyPr>
          <a:lstStyle/>
          <a:p>
            <a:pPr marL="171450" indent="-171450"/>
            <a:r>
              <a:rPr lang="zh-CN" altLang="en-US" sz="1200" dirty="0"/>
              <a:t>我是菜鸡，本课件仅限于讨论问题，不是教学</a:t>
            </a:r>
            <a:endParaRPr lang="en-US" altLang="zh-CN" sz="1200" dirty="0"/>
          </a:p>
          <a:p>
            <a:pPr marL="171450" indent="-171450"/>
            <a:r>
              <a:rPr lang="zh-CN" altLang="en-US" sz="1200" dirty="0"/>
              <a:t>我也是人，我也会犯错，欢迎查阅更多的文献攻击课件里的所有知识，不要全部信我</a:t>
            </a:r>
            <a:endParaRPr lang="en-US" altLang="zh-CN" sz="1200" dirty="0"/>
          </a:p>
          <a:p>
            <a:pPr marL="171450" indent="-171450"/>
            <a:r>
              <a:rPr lang="zh-CN" altLang="en-US" sz="1200" dirty="0"/>
              <a:t>我的作用只是科普和带你入门，其实在使用中有不同的方法，不是仅有这些</a:t>
            </a:r>
            <a:endParaRPr lang="en-US" altLang="zh-CN" sz="1200" dirty="0"/>
          </a:p>
          <a:p>
            <a:pPr marL="171450" indent="-171450"/>
            <a:r>
              <a:rPr lang="zh-CN" altLang="en-US" sz="1200" dirty="0"/>
              <a:t>我的数学不好（社科学生通病），所以里面的矩阵计算公式我不会讲的太清楚，有数学好的学生可以自己查一下相关资料</a:t>
            </a:r>
            <a:endParaRPr lang="en-US" altLang="zh-CN" sz="1200" dirty="0"/>
          </a:p>
          <a:p>
            <a:pPr marL="171450" indent="-171450"/>
            <a:endParaRPr lang="en-US" altLang="zh-CN" sz="1200" dirty="0"/>
          </a:p>
          <a:p>
            <a:pPr marL="171450" indent="-171450"/>
            <a:r>
              <a:rPr lang="zh-CN" altLang="en-US" sz="1200" dirty="0"/>
              <a:t>我不是方法学专家，欢迎来杠，杠就是讨论问题，就是指出我的错误和知识缺陷</a:t>
            </a:r>
            <a:endParaRPr lang="en-US" altLang="zh-CN" sz="1200" dirty="0"/>
          </a:p>
          <a:p>
            <a:pPr marL="171450" indent="-171450"/>
            <a:r>
              <a:rPr lang="zh-CN" altLang="en-US" sz="1200" dirty="0"/>
              <a:t>我能做到的只是“大多数社科研究生”应该到的知识科普水平，“优秀的社科研究生”不在此范畴内</a:t>
            </a:r>
            <a:endParaRPr lang="en-US" altLang="zh-CN" sz="1200" dirty="0"/>
          </a:p>
        </p:txBody>
      </p:sp>
      <p:sp>
        <p:nvSpPr>
          <p:cNvPr id="4" name="灯片编号占位符 1">
            <a:extLst>
              <a:ext uri="{FF2B5EF4-FFF2-40B4-BE49-F238E27FC236}">
                <a16:creationId xmlns:a16="http://schemas.microsoft.com/office/drawing/2014/main" id="{A79E1784-4B9F-4B6D-A60F-8D115A90185C}"/>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3</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1813717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高维心理概念（潜变量）</a:t>
            </a:r>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7" name="图片 6">
            <a:extLst>
              <a:ext uri="{FF2B5EF4-FFF2-40B4-BE49-F238E27FC236}">
                <a16:creationId xmlns:a16="http://schemas.microsoft.com/office/drawing/2014/main" id="{9851F5B6-069F-4FC5-A371-4591C496F146}"/>
              </a:ext>
            </a:extLst>
          </p:cNvPr>
          <p:cNvPicPr>
            <a:picLocks noChangeAspect="1"/>
          </p:cNvPicPr>
          <p:nvPr/>
        </p:nvPicPr>
        <p:blipFill>
          <a:blip r:embed="rId2"/>
          <a:stretch>
            <a:fillRect/>
          </a:stretch>
        </p:blipFill>
        <p:spPr>
          <a:xfrm>
            <a:off x="881524" y="1726653"/>
            <a:ext cx="3383573" cy="2049958"/>
          </a:xfrm>
          <a:prstGeom prst="rect">
            <a:avLst/>
          </a:prstGeom>
        </p:spPr>
      </p:pic>
      <p:pic>
        <p:nvPicPr>
          <p:cNvPr id="15" name="图片 14">
            <a:extLst>
              <a:ext uri="{FF2B5EF4-FFF2-40B4-BE49-F238E27FC236}">
                <a16:creationId xmlns:a16="http://schemas.microsoft.com/office/drawing/2014/main" id="{91B9839A-90CB-488B-B9A9-2A8F3749550D}"/>
              </a:ext>
            </a:extLst>
          </p:cNvPr>
          <p:cNvPicPr>
            <a:picLocks noChangeAspect="1"/>
          </p:cNvPicPr>
          <p:nvPr/>
        </p:nvPicPr>
        <p:blipFill>
          <a:blip r:embed="rId3"/>
          <a:stretch>
            <a:fillRect/>
          </a:stretch>
        </p:blipFill>
        <p:spPr>
          <a:xfrm>
            <a:off x="4667436" y="1458867"/>
            <a:ext cx="3665630" cy="3407940"/>
          </a:xfrm>
          <a:prstGeom prst="rect">
            <a:avLst/>
          </a:prstGeom>
        </p:spPr>
      </p:pic>
    </p:spTree>
    <p:extLst>
      <p:ext uri="{BB962C8B-B14F-4D97-AF65-F5344CB8AC3E}">
        <p14:creationId xmlns:p14="http://schemas.microsoft.com/office/powerpoint/2010/main" val="4176633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高维心理概念（潜变量） </a:t>
            </a:r>
            <a:br>
              <a:rPr lang="en-US" altLang="zh-CN" dirty="0"/>
            </a:br>
            <a:r>
              <a:rPr lang="zh-CN" altLang="en-US" sz="1600" dirty="0"/>
              <a:t>（不能被接受的错误示范）</a:t>
            </a:r>
            <a:endParaRPr lang="zh-CN" altLang="en-US" dirty="0"/>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6" name="图片 5">
            <a:extLst>
              <a:ext uri="{FF2B5EF4-FFF2-40B4-BE49-F238E27FC236}">
                <a16:creationId xmlns:a16="http://schemas.microsoft.com/office/drawing/2014/main" id="{F37E08CA-6674-4535-8AFF-7873F3293777}"/>
              </a:ext>
            </a:extLst>
          </p:cNvPr>
          <p:cNvPicPr>
            <a:picLocks noChangeAspect="1"/>
          </p:cNvPicPr>
          <p:nvPr/>
        </p:nvPicPr>
        <p:blipFill>
          <a:blip r:embed="rId2"/>
          <a:stretch>
            <a:fillRect/>
          </a:stretch>
        </p:blipFill>
        <p:spPr>
          <a:xfrm>
            <a:off x="510840" y="1824990"/>
            <a:ext cx="4544568" cy="2712720"/>
          </a:xfrm>
          <a:prstGeom prst="rect">
            <a:avLst/>
          </a:prstGeom>
        </p:spPr>
      </p:pic>
      <p:pic>
        <p:nvPicPr>
          <p:cNvPr id="5" name="Picture 2" descr="SEM: Confirmatory Factor Analysis (David A. Kenny)">
            <a:extLst>
              <a:ext uri="{FF2B5EF4-FFF2-40B4-BE49-F238E27FC236}">
                <a16:creationId xmlns:a16="http://schemas.microsoft.com/office/drawing/2014/main" id="{E82C3BF1-9CBE-4651-942E-1620FD8A9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331" y="2063013"/>
            <a:ext cx="2990538" cy="2236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486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高维心理概念的初阶表达形式</a:t>
            </a:r>
            <a:br>
              <a:rPr lang="en-US" altLang="zh-CN" dirty="0"/>
            </a:br>
            <a:r>
              <a:rPr lang="zh-CN" altLang="en-US" sz="1600" dirty="0"/>
              <a:t>（一些可以被接受的错误示范，但个人意见）</a:t>
            </a:r>
            <a:endParaRPr lang="zh-CN" altLang="en-US" dirty="0"/>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7" name="图片 6">
            <a:extLst>
              <a:ext uri="{FF2B5EF4-FFF2-40B4-BE49-F238E27FC236}">
                <a16:creationId xmlns:a16="http://schemas.microsoft.com/office/drawing/2014/main" id="{3F588296-D81F-442C-98FC-F3F87306FB4C}"/>
              </a:ext>
            </a:extLst>
          </p:cNvPr>
          <p:cNvPicPr>
            <a:picLocks noChangeAspect="1"/>
          </p:cNvPicPr>
          <p:nvPr/>
        </p:nvPicPr>
        <p:blipFill>
          <a:blip r:embed="rId2"/>
          <a:stretch>
            <a:fillRect/>
          </a:stretch>
        </p:blipFill>
        <p:spPr>
          <a:xfrm>
            <a:off x="3345255" y="1772070"/>
            <a:ext cx="4409656" cy="3098381"/>
          </a:xfrm>
          <a:prstGeom prst="rect">
            <a:avLst/>
          </a:prstGeom>
        </p:spPr>
      </p:pic>
      <p:sp>
        <p:nvSpPr>
          <p:cNvPr id="8" name="文本框 7">
            <a:extLst>
              <a:ext uri="{FF2B5EF4-FFF2-40B4-BE49-F238E27FC236}">
                <a16:creationId xmlns:a16="http://schemas.microsoft.com/office/drawing/2014/main" id="{4A83CC18-F314-4E4C-BCF4-7CD8EC2E06C7}"/>
              </a:ext>
            </a:extLst>
          </p:cNvPr>
          <p:cNvSpPr txBox="1"/>
          <p:nvPr/>
        </p:nvSpPr>
        <p:spPr>
          <a:xfrm>
            <a:off x="434714" y="3968320"/>
            <a:ext cx="3223634" cy="615553"/>
          </a:xfrm>
          <a:prstGeom prst="rect">
            <a:avLst/>
          </a:prstGeom>
          <a:noFill/>
        </p:spPr>
        <p:txBody>
          <a:bodyPr wrap="square" rtlCol="0">
            <a:spAutoFit/>
          </a:bodyPr>
          <a:lstStyle/>
          <a:p>
            <a:r>
              <a:rPr lang="zh-CN" altLang="en-US" sz="2000" dirty="0">
                <a:solidFill>
                  <a:schemeClr val="lt1"/>
                </a:solidFill>
                <a:latin typeface="+mj-ea"/>
                <a:ea typeface="+mj-ea"/>
                <a:sym typeface="Quantico"/>
              </a:rPr>
              <a:t>回头会讲为什么</a:t>
            </a:r>
            <a:endParaRPr lang="en-US" altLang="zh-CN" sz="2000" dirty="0">
              <a:solidFill>
                <a:schemeClr val="lt1"/>
              </a:solidFill>
              <a:latin typeface="+mj-ea"/>
              <a:ea typeface="+mj-ea"/>
              <a:sym typeface="Quantico"/>
            </a:endParaRPr>
          </a:p>
          <a:p>
            <a:r>
              <a:rPr lang="zh-CN" altLang="en-US" dirty="0">
                <a:solidFill>
                  <a:schemeClr val="lt1"/>
                </a:solidFill>
                <a:latin typeface="+mj-ea"/>
                <a:ea typeface="+mj-ea"/>
                <a:sym typeface="Quantico"/>
              </a:rPr>
              <a:t>* 但你也可以这么做</a:t>
            </a:r>
          </a:p>
        </p:txBody>
      </p:sp>
    </p:spTree>
    <p:extLst>
      <p:ext uri="{BB962C8B-B14F-4D97-AF65-F5344CB8AC3E}">
        <p14:creationId xmlns:p14="http://schemas.microsoft.com/office/powerpoint/2010/main" val="3863762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CE620-CF71-4AAE-9F5E-FC71A8482EC1}"/>
              </a:ext>
            </a:extLst>
          </p:cNvPr>
          <p:cNvSpPr>
            <a:spLocks noGrp="1"/>
          </p:cNvSpPr>
          <p:nvPr>
            <p:ph type="title"/>
          </p:nvPr>
        </p:nvSpPr>
        <p:spPr/>
        <p:txBody>
          <a:bodyPr/>
          <a:lstStyle/>
          <a:p>
            <a:r>
              <a:rPr lang="zh-CN" altLang="en-US" dirty="0"/>
              <a:t>复杂情景的心理概念（潜变量）</a:t>
            </a:r>
          </a:p>
        </p:txBody>
      </p:sp>
      <p:sp>
        <p:nvSpPr>
          <p:cNvPr id="4" name="灯片编号占位符 3">
            <a:extLst>
              <a:ext uri="{FF2B5EF4-FFF2-40B4-BE49-F238E27FC236}">
                <a16:creationId xmlns:a16="http://schemas.microsoft.com/office/drawing/2014/main" id="{F687787F-1DE0-4181-9361-D784ECAD43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9218" name="Picture 2">
            <a:extLst>
              <a:ext uri="{FF2B5EF4-FFF2-40B4-BE49-F238E27FC236}">
                <a16:creationId xmlns:a16="http://schemas.microsoft.com/office/drawing/2014/main" id="{DF4E39D3-0D81-4547-8E87-33BAAE3CE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250" y="1613784"/>
            <a:ext cx="2843599" cy="305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281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FCF68E-4E74-4279-93FD-6A4458CEBA51}"/>
              </a:ext>
            </a:extLst>
          </p:cNvPr>
          <p:cNvSpPr>
            <a:spLocks noGrp="1"/>
          </p:cNvSpPr>
          <p:nvPr>
            <p:ph type="title"/>
          </p:nvPr>
        </p:nvSpPr>
        <p:spPr/>
        <p:txBody>
          <a:bodyPr/>
          <a:lstStyle/>
          <a:p>
            <a:r>
              <a:rPr lang="zh-CN" altLang="en-US" dirty="0"/>
              <a:t>其他的潜变量模型应用</a:t>
            </a:r>
          </a:p>
        </p:txBody>
      </p:sp>
      <p:sp>
        <p:nvSpPr>
          <p:cNvPr id="4" name="灯片编号占位符 3">
            <a:extLst>
              <a:ext uri="{FF2B5EF4-FFF2-40B4-BE49-F238E27FC236}">
                <a16:creationId xmlns:a16="http://schemas.microsoft.com/office/drawing/2014/main" id="{74DFC89D-2793-4684-B886-98D2CD271F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7" name="图片 6">
            <a:extLst>
              <a:ext uri="{FF2B5EF4-FFF2-40B4-BE49-F238E27FC236}">
                <a16:creationId xmlns:a16="http://schemas.microsoft.com/office/drawing/2014/main" id="{75736022-BED7-4E8C-BC39-CA32037AEA27}"/>
              </a:ext>
            </a:extLst>
          </p:cNvPr>
          <p:cNvPicPr>
            <a:picLocks noChangeAspect="1"/>
          </p:cNvPicPr>
          <p:nvPr/>
        </p:nvPicPr>
        <p:blipFill>
          <a:blip r:embed="rId2"/>
          <a:stretch>
            <a:fillRect/>
          </a:stretch>
        </p:blipFill>
        <p:spPr>
          <a:xfrm>
            <a:off x="5295108" y="222173"/>
            <a:ext cx="3733967" cy="2547884"/>
          </a:xfrm>
          <a:prstGeom prst="rect">
            <a:avLst/>
          </a:prstGeom>
        </p:spPr>
      </p:pic>
      <p:pic>
        <p:nvPicPr>
          <p:cNvPr id="9" name="图片 8">
            <a:extLst>
              <a:ext uri="{FF2B5EF4-FFF2-40B4-BE49-F238E27FC236}">
                <a16:creationId xmlns:a16="http://schemas.microsoft.com/office/drawing/2014/main" id="{4BA3B33C-D46B-4D8B-9B93-C93E35661B29}"/>
              </a:ext>
            </a:extLst>
          </p:cNvPr>
          <p:cNvPicPr>
            <a:picLocks noChangeAspect="1"/>
          </p:cNvPicPr>
          <p:nvPr/>
        </p:nvPicPr>
        <p:blipFill>
          <a:blip r:embed="rId3"/>
          <a:stretch>
            <a:fillRect/>
          </a:stretch>
        </p:blipFill>
        <p:spPr>
          <a:xfrm>
            <a:off x="215590" y="1633849"/>
            <a:ext cx="4268481" cy="3177993"/>
          </a:xfrm>
          <a:prstGeom prst="rect">
            <a:avLst/>
          </a:prstGeom>
        </p:spPr>
      </p:pic>
      <p:pic>
        <p:nvPicPr>
          <p:cNvPr id="4102" name="Picture 6" descr="The Four Types of Structural Equation Models">
            <a:extLst>
              <a:ext uri="{FF2B5EF4-FFF2-40B4-BE49-F238E27FC236}">
                <a16:creationId xmlns:a16="http://schemas.microsoft.com/office/drawing/2014/main" id="{81309AC2-D600-4F1A-8D51-0869F27D7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108" y="2832755"/>
            <a:ext cx="2952177" cy="2275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572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27F77-9F3A-416D-AA16-0BABA0F3CE7D}"/>
              </a:ext>
            </a:extLst>
          </p:cNvPr>
          <p:cNvSpPr>
            <a:spLocks noGrp="1"/>
          </p:cNvSpPr>
          <p:nvPr>
            <p:ph type="title"/>
          </p:nvPr>
        </p:nvSpPr>
        <p:spPr/>
        <p:txBody>
          <a:bodyPr/>
          <a:lstStyle/>
          <a:p>
            <a:r>
              <a:rPr lang="en-US" altLang="zh-CN" dirty="0"/>
              <a:t>SEM</a:t>
            </a:r>
            <a:r>
              <a:rPr lang="zh-CN" altLang="en-US" dirty="0"/>
              <a:t>的分类</a:t>
            </a:r>
          </a:p>
        </p:txBody>
      </p:sp>
      <p:sp>
        <p:nvSpPr>
          <p:cNvPr id="3" name="文本占位符 2">
            <a:extLst>
              <a:ext uri="{FF2B5EF4-FFF2-40B4-BE49-F238E27FC236}">
                <a16:creationId xmlns:a16="http://schemas.microsoft.com/office/drawing/2014/main" id="{6575B4CF-467A-4284-9FF7-8A52BBC6A45A}"/>
              </a:ext>
            </a:extLst>
          </p:cNvPr>
          <p:cNvSpPr>
            <a:spLocks noGrp="1"/>
          </p:cNvSpPr>
          <p:nvPr>
            <p:ph type="body" idx="1"/>
          </p:nvPr>
        </p:nvSpPr>
        <p:spPr/>
        <p:txBody>
          <a:bodyPr/>
          <a:lstStyle/>
          <a:p>
            <a:pPr>
              <a:lnSpc>
                <a:spcPct val="90000"/>
              </a:lnSpc>
              <a:spcBef>
                <a:spcPts val="0"/>
              </a:spcBef>
              <a:buClr>
                <a:schemeClr val="lt1"/>
              </a:buClr>
              <a:buSzPts val="3000"/>
            </a:pPr>
            <a:r>
              <a:rPr lang="en-US" altLang="zh-CN" sz="1800" dirty="0">
                <a:latin typeface="Titillium Web Light" panose="02010600030101010101" charset="0"/>
                <a:sym typeface="Quantico"/>
              </a:rPr>
              <a:t>CB-SEM</a:t>
            </a:r>
            <a:r>
              <a:rPr lang="zh-CN" altLang="en-US" sz="1800" dirty="0">
                <a:latin typeface="Titillium Web Light" panose="02010600030101010101" charset="0"/>
                <a:sym typeface="Quantico"/>
              </a:rPr>
              <a:t>（我个人比较熟悉）</a:t>
            </a:r>
            <a:endParaRPr lang="en-US" altLang="zh-CN" sz="1800" dirty="0">
              <a:latin typeface="Titillium Web Light" panose="02010600030101010101" charset="0"/>
              <a:sym typeface="Quantico"/>
            </a:endParaRPr>
          </a:p>
          <a:p>
            <a:pPr lvl="1">
              <a:lnSpc>
                <a:spcPct val="90000"/>
              </a:lnSpc>
              <a:buClr>
                <a:schemeClr val="lt1"/>
              </a:buClr>
              <a:buSzPts val="3000"/>
            </a:pPr>
            <a:endParaRPr lang="en-US" altLang="zh-CN" sz="1200" dirty="0">
              <a:latin typeface="Titillium Web Light" panose="02010600030101010101" charset="0"/>
              <a:sym typeface="Quantico"/>
            </a:endParaRPr>
          </a:p>
          <a:p>
            <a:pPr lvl="1">
              <a:lnSpc>
                <a:spcPct val="90000"/>
              </a:lnSpc>
              <a:buClr>
                <a:schemeClr val="lt1"/>
              </a:buClr>
              <a:buSzPts val="3000"/>
            </a:pPr>
            <a:r>
              <a:rPr lang="zh-CN" altLang="en-US" sz="1200" dirty="0">
                <a:latin typeface="Titillium Web Light" panose="02010600030101010101" charset="0"/>
                <a:sym typeface="Quantico"/>
              </a:rPr>
              <a:t>基于协方差结构的结构方程模型</a:t>
            </a:r>
            <a:endParaRPr lang="en-US" altLang="zh-CN" sz="1200" dirty="0">
              <a:latin typeface="Titillium Web Light" panose="02010600030101010101" charset="0"/>
              <a:sym typeface="Quantico"/>
            </a:endParaRPr>
          </a:p>
          <a:p>
            <a:pPr lvl="1">
              <a:lnSpc>
                <a:spcPct val="90000"/>
              </a:lnSpc>
              <a:buClr>
                <a:schemeClr val="lt1"/>
              </a:buClr>
              <a:buSzPts val="3000"/>
            </a:pPr>
            <a:r>
              <a:rPr lang="en-US" altLang="zh-CN" sz="1200" dirty="0">
                <a:latin typeface="Titillium Web Light" panose="02010600030101010101" charset="0"/>
                <a:sym typeface="Quantico"/>
              </a:rPr>
              <a:t>Covariance based structural equation modeling</a:t>
            </a:r>
          </a:p>
          <a:p>
            <a:pPr lvl="1">
              <a:lnSpc>
                <a:spcPct val="90000"/>
              </a:lnSpc>
              <a:buClr>
                <a:schemeClr val="lt1"/>
              </a:buClr>
              <a:buSzPts val="3000"/>
            </a:pPr>
            <a:r>
              <a:rPr lang="zh-CN" altLang="en-US" sz="1200" dirty="0">
                <a:latin typeface="Titillium Web Light" panose="02010600030101010101" charset="0"/>
                <a:sym typeface="Quantico"/>
              </a:rPr>
              <a:t>基于协方差</a:t>
            </a:r>
            <a:endParaRPr lang="en-US" altLang="zh-CN" sz="1200" dirty="0">
              <a:latin typeface="Titillium Web Light" panose="02010600030101010101" charset="0"/>
              <a:sym typeface="Quantico"/>
            </a:endParaRPr>
          </a:p>
          <a:p>
            <a:pPr lvl="1">
              <a:lnSpc>
                <a:spcPct val="90000"/>
              </a:lnSpc>
              <a:buClr>
                <a:schemeClr val="lt1"/>
              </a:buClr>
              <a:buSzPts val="3000"/>
            </a:pPr>
            <a:r>
              <a:rPr lang="zh-CN" altLang="en-US" sz="1200" dirty="0">
                <a:latin typeface="Titillium Web Light" panose="02010600030101010101" charset="0"/>
                <a:sym typeface="Quantico"/>
              </a:rPr>
              <a:t>代表软件：</a:t>
            </a:r>
            <a:r>
              <a:rPr lang="en-US" altLang="zh-CN" sz="1200" dirty="0">
                <a:latin typeface="Titillium Web Light" panose="02010600030101010101" charset="0"/>
                <a:sym typeface="Quantico"/>
              </a:rPr>
              <a:t>LISREL</a:t>
            </a:r>
            <a:r>
              <a:rPr lang="zh-CN" altLang="en-US" sz="1200" dirty="0">
                <a:latin typeface="Titillium Web Light" panose="02010600030101010101" charset="0"/>
                <a:sym typeface="Quantico"/>
              </a:rPr>
              <a:t>、</a:t>
            </a:r>
            <a:r>
              <a:rPr lang="en-US" altLang="zh-CN" sz="1200" dirty="0">
                <a:latin typeface="Titillium Web Light" panose="02010600030101010101" charset="0"/>
                <a:sym typeface="Quantico"/>
              </a:rPr>
              <a:t>EQS</a:t>
            </a:r>
            <a:r>
              <a:rPr lang="zh-CN" altLang="en-US" sz="1200" dirty="0">
                <a:latin typeface="Titillium Web Light" panose="02010600030101010101" charset="0"/>
                <a:sym typeface="Quantico"/>
              </a:rPr>
              <a:t>、</a:t>
            </a:r>
            <a:r>
              <a:rPr lang="en-US" altLang="zh-CN" sz="1200" dirty="0">
                <a:latin typeface="Titillium Web Light" panose="02010600030101010101" charset="0"/>
                <a:sym typeface="Quantico"/>
              </a:rPr>
              <a:t>AMOS</a:t>
            </a:r>
            <a:endParaRPr lang="en-US" altLang="zh-CN" sz="1800" dirty="0">
              <a:latin typeface="Titillium Web Light" panose="02010600030101010101" charset="0"/>
              <a:sym typeface="Quantico"/>
            </a:endParaRPr>
          </a:p>
          <a:p>
            <a:pPr>
              <a:lnSpc>
                <a:spcPct val="90000"/>
              </a:lnSpc>
              <a:spcBef>
                <a:spcPts val="0"/>
              </a:spcBef>
              <a:buClr>
                <a:schemeClr val="lt1"/>
              </a:buClr>
              <a:buSzPts val="3000"/>
            </a:pPr>
            <a:endParaRPr lang="en-US" altLang="zh-CN" sz="1800" dirty="0">
              <a:latin typeface="Titillium Web Light" panose="02010600030101010101" charset="0"/>
              <a:sym typeface="Quantico"/>
            </a:endParaRPr>
          </a:p>
          <a:p>
            <a:pPr>
              <a:lnSpc>
                <a:spcPct val="90000"/>
              </a:lnSpc>
              <a:spcBef>
                <a:spcPts val="0"/>
              </a:spcBef>
              <a:buClr>
                <a:schemeClr val="lt1"/>
              </a:buClr>
              <a:buSzPts val="3000"/>
            </a:pPr>
            <a:r>
              <a:rPr lang="en-US" altLang="zh-CN" sz="1800" dirty="0">
                <a:latin typeface="Titillium Web Light" panose="02010600030101010101" charset="0"/>
                <a:sym typeface="Quantico"/>
              </a:rPr>
              <a:t>PLS-PM, PLS-SEM</a:t>
            </a:r>
          </a:p>
          <a:p>
            <a:pPr lvl="1">
              <a:lnSpc>
                <a:spcPct val="90000"/>
              </a:lnSpc>
              <a:buClr>
                <a:schemeClr val="lt1"/>
              </a:buClr>
              <a:buSzPts val="3000"/>
            </a:pPr>
            <a:endParaRPr lang="en-US" altLang="zh-CN" sz="1200" dirty="0">
              <a:latin typeface="Titillium Web Light" panose="02010600030101010101" charset="0"/>
              <a:sym typeface="Quantico"/>
            </a:endParaRPr>
          </a:p>
          <a:p>
            <a:pPr lvl="1">
              <a:lnSpc>
                <a:spcPct val="90000"/>
              </a:lnSpc>
              <a:buClr>
                <a:schemeClr val="lt1"/>
              </a:buClr>
              <a:buSzPts val="3000"/>
            </a:pPr>
            <a:r>
              <a:rPr lang="zh-CN" altLang="en-US" sz="1200" dirty="0">
                <a:latin typeface="Titillium Web Light" panose="02010600030101010101" charset="0"/>
                <a:sym typeface="Quantico"/>
              </a:rPr>
              <a:t>偏最小二乘路径建模</a:t>
            </a:r>
            <a:r>
              <a:rPr lang="en-US" altLang="zh-CN" sz="1200" dirty="0">
                <a:latin typeface="Titillium Web Light" panose="02010600030101010101" charset="0"/>
                <a:sym typeface="Quantico"/>
              </a:rPr>
              <a:t>/</a:t>
            </a:r>
            <a:r>
              <a:rPr lang="zh-CN" altLang="en-US" sz="1200" dirty="0">
                <a:latin typeface="Titillium Web Light" panose="02010600030101010101" charset="0"/>
                <a:sym typeface="Quantico"/>
              </a:rPr>
              <a:t>偏最小二乘结构方程模型</a:t>
            </a:r>
            <a:endParaRPr lang="en-US" altLang="zh-CN" sz="1200" dirty="0">
              <a:latin typeface="Titillium Web Light" panose="02010600030101010101" charset="0"/>
              <a:sym typeface="Quantico"/>
            </a:endParaRPr>
          </a:p>
          <a:p>
            <a:pPr lvl="1">
              <a:lnSpc>
                <a:spcPct val="90000"/>
              </a:lnSpc>
              <a:buClr>
                <a:schemeClr val="lt1"/>
              </a:buClr>
              <a:buSzPts val="3000"/>
            </a:pPr>
            <a:r>
              <a:rPr lang="en-US" altLang="zh-CN" sz="1200" dirty="0">
                <a:latin typeface="Titillium Web Light" panose="02010600030101010101" charset="0"/>
                <a:sym typeface="Quantico"/>
              </a:rPr>
              <a:t>The partial least squares path modeling/structural equation modeling</a:t>
            </a:r>
          </a:p>
          <a:p>
            <a:pPr lvl="1">
              <a:lnSpc>
                <a:spcPct val="90000"/>
              </a:lnSpc>
              <a:buClr>
                <a:schemeClr val="lt1"/>
              </a:buClr>
              <a:buSzPts val="3000"/>
            </a:pPr>
            <a:r>
              <a:rPr lang="zh-CN" altLang="en-US" sz="1200" dirty="0">
                <a:latin typeface="Titillium Web Light" panose="02010600030101010101" charset="0"/>
                <a:sym typeface="Quantico"/>
              </a:rPr>
              <a:t>基于方差，利用偏最小二乘（而不是受限最大似然拟合方法）建模</a:t>
            </a:r>
            <a:endParaRPr lang="en-US" altLang="zh-CN" sz="1200" dirty="0">
              <a:latin typeface="Titillium Web Light" panose="02010600030101010101" charset="0"/>
              <a:sym typeface="Quantico"/>
            </a:endParaRPr>
          </a:p>
          <a:p>
            <a:pPr lvl="1">
              <a:lnSpc>
                <a:spcPct val="90000"/>
              </a:lnSpc>
              <a:buClr>
                <a:schemeClr val="lt1"/>
              </a:buClr>
              <a:buSzPts val="3000"/>
            </a:pPr>
            <a:r>
              <a:rPr lang="zh-CN" altLang="en-US" sz="1200" dirty="0">
                <a:latin typeface="Titillium Web Light" panose="02010600030101010101" charset="0"/>
                <a:sym typeface="Quantico"/>
              </a:rPr>
              <a:t>代表软件：</a:t>
            </a:r>
            <a:r>
              <a:rPr lang="en-US" altLang="zh-CN" sz="1200" dirty="0" err="1">
                <a:latin typeface="Titillium Web Light" panose="02010600030101010101" charset="0"/>
                <a:sym typeface="Quantico"/>
              </a:rPr>
              <a:t>SmartPLS</a:t>
            </a:r>
            <a:r>
              <a:rPr lang="zh-CN" altLang="en-US" sz="1200" dirty="0">
                <a:latin typeface="Titillium Web Light" panose="02010600030101010101" charset="0"/>
                <a:sym typeface="Quantico"/>
              </a:rPr>
              <a:t>、</a:t>
            </a:r>
            <a:r>
              <a:rPr lang="en-US" altLang="zh-CN" sz="1200" dirty="0">
                <a:latin typeface="Titillium Web Light" panose="02010600030101010101" charset="0"/>
                <a:sym typeface="Quantico"/>
              </a:rPr>
              <a:t>PLS-Graph</a:t>
            </a:r>
            <a:r>
              <a:rPr lang="zh-CN" altLang="en-US" sz="1200" dirty="0">
                <a:latin typeface="Titillium Web Light" panose="02010600030101010101" charset="0"/>
                <a:sym typeface="Quantico"/>
              </a:rPr>
              <a:t>、</a:t>
            </a:r>
            <a:r>
              <a:rPr lang="en-US" altLang="zh-CN" sz="1200" dirty="0" err="1">
                <a:latin typeface="Titillium Web Light" panose="02010600030101010101" charset="0"/>
                <a:sym typeface="Quantico"/>
              </a:rPr>
              <a:t>VisualPLS</a:t>
            </a:r>
            <a:endParaRPr lang="en-US" altLang="zh-CN" sz="1800" dirty="0">
              <a:latin typeface="Titillium Web Light" panose="02010600030101010101" charset="0"/>
              <a:sym typeface="Quantico"/>
            </a:endParaRPr>
          </a:p>
        </p:txBody>
      </p:sp>
      <p:sp>
        <p:nvSpPr>
          <p:cNvPr id="4" name="灯片编号占位符 3">
            <a:extLst>
              <a:ext uri="{FF2B5EF4-FFF2-40B4-BE49-F238E27FC236}">
                <a16:creationId xmlns:a16="http://schemas.microsoft.com/office/drawing/2014/main" id="{6124D691-4E08-4167-B38E-98167AA915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2654408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2FD13-A51D-491A-8BF7-ACE010B020E4}"/>
              </a:ext>
            </a:extLst>
          </p:cNvPr>
          <p:cNvSpPr>
            <a:spLocks noGrp="1"/>
          </p:cNvSpPr>
          <p:nvPr>
            <p:ph type="ctrTitle"/>
          </p:nvPr>
        </p:nvSpPr>
        <p:spPr/>
        <p:txBody>
          <a:bodyPr/>
          <a:lstStyle/>
          <a:p>
            <a:r>
              <a:rPr lang="en-US" altLang="zh-CN" dirty="0"/>
              <a:t>2.2 </a:t>
            </a:r>
            <a:r>
              <a:rPr lang="zh-CN" altLang="en-US" dirty="0"/>
              <a:t>形成模型与反映模型</a:t>
            </a:r>
          </a:p>
        </p:txBody>
      </p:sp>
      <p:sp>
        <p:nvSpPr>
          <p:cNvPr id="3" name="副标题 2">
            <a:extLst>
              <a:ext uri="{FF2B5EF4-FFF2-40B4-BE49-F238E27FC236}">
                <a16:creationId xmlns:a16="http://schemas.microsoft.com/office/drawing/2014/main" id="{AB66F0F1-769C-4837-AB3C-F27A8E16358F}"/>
              </a:ext>
            </a:extLst>
          </p:cNvPr>
          <p:cNvSpPr>
            <a:spLocks noGrp="1"/>
          </p:cNvSpPr>
          <p:nvPr>
            <p:ph type="subTitle" idx="1"/>
          </p:nvPr>
        </p:nvSpPr>
        <p:spPr/>
        <p:txBody>
          <a:bodyPr/>
          <a:lstStyle/>
          <a:p>
            <a:r>
              <a:rPr lang="en-US" altLang="zh-CN" dirty="0"/>
              <a:t>Formative/Reflective Measurement Model</a:t>
            </a:r>
            <a:endParaRPr lang="zh-CN" altLang="en-US" dirty="0"/>
          </a:p>
        </p:txBody>
      </p:sp>
      <p:sp>
        <p:nvSpPr>
          <p:cNvPr id="4" name="灯片编号占位符 1">
            <a:extLst>
              <a:ext uri="{FF2B5EF4-FFF2-40B4-BE49-F238E27FC236}">
                <a16:creationId xmlns:a16="http://schemas.microsoft.com/office/drawing/2014/main" id="{FBDAECC6-65A9-4029-8E09-2FBAA92235DE}"/>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36</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924060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F7CF1-F446-4537-B228-BEC96E8BB8D9}"/>
              </a:ext>
            </a:extLst>
          </p:cNvPr>
          <p:cNvSpPr>
            <a:spLocks noGrp="1"/>
          </p:cNvSpPr>
          <p:nvPr>
            <p:ph type="title"/>
          </p:nvPr>
        </p:nvSpPr>
        <p:spPr/>
        <p:txBody>
          <a:bodyPr/>
          <a:lstStyle/>
          <a:p>
            <a:r>
              <a:rPr lang="zh-CN" altLang="en-US" dirty="0"/>
              <a:t>形成模型与反映模型（与因果有关）</a:t>
            </a:r>
          </a:p>
        </p:txBody>
      </p:sp>
      <p:sp>
        <p:nvSpPr>
          <p:cNvPr id="4" name="灯片编号占位符 3">
            <a:extLst>
              <a:ext uri="{FF2B5EF4-FFF2-40B4-BE49-F238E27FC236}">
                <a16:creationId xmlns:a16="http://schemas.microsoft.com/office/drawing/2014/main" id="{A8A285AC-79B0-47B2-AF8F-0D871C2CDF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6" name="图片 5">
            <a:extLst>
              <a:ext uri="{FF2B5EF4-FFF2-40B4-BE49-F238E27FC236}">
                <a16:creationId xmlns:a16="http://schemas.microsoft.com/office/drawing/2014/main" id="{BEF8A12C-A038-4C0C-AED4-AE093638EA57}"/>
              </a:ext>
            </a:extLst>
          </p:cNvPr>
          <p:cNvPicPr>
            <a:picLocks noChangeAspect="1"/>
          </p:cNvPicPr>
          <p:nvPr/>
        </p:nvPicPr>
        <p:blipFill>
          <a:blip r:embed="rId2"/>
          <a:stretch>
            <a:fillRect/>
          </a:stretch>
        </p:blipFill>
        <p:spPr>
          <a:xfrm>
            <a:off x="1378761" y="1610287"/>
            <a:ext cx="6256562" cy="2758679"/>
          </a:xfrm>
          <a:prstGeom prst="rect">
            <a:avLst/>
          </a:prstGeom>
        </p:spPr>
      </p:pic>
    </p:spTree>
    <p:extLst>
      <p:ext uri="{BB962C8B-B14F-4D97-AF65-F5344CB8AC3E}">
        <p14:creationId xmlns:p14="http://schemas.microsoft.com/office/powerpoint/2010/main" val="2582843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4DC4AF3-70B0-4213-BA61-9713F10FA9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1028" name="Picture 4">
            <a:extLst>
              <a:ext uri="{FF2B5EF4-FFF2-40B4-BE49-F238E27FC236}">
                <a16:creationId xmlns:a16="http://schemas.microsoft.com/office/drawing/2014/main" id="{B3FB3EDD-8E6D-4A84-9F08-54D68B8CAD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713" y="304800"/>
            <a:ext cx="6886575" cy="45339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339F794F-AA55-4000-A4B8-0EF064A537F4}"/>
              </a:ext>
            </a:extLst>
          </p:cNvPr>
          <p:cNvSpPr/>
          <p:nvPr/>
        </p:nvSpPr>
        <p:spPr>
          <a:xfrm>
            <a:off x="2640767" y="1024328"/>
            <a:ext cx="5069174" cy="554636"/>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6005089D-111B-498C-B2F1-2EFA176426BB}"/>
              </a:ext>
            </a:extLst>
          </p:cNvPr>
          <p:cNvSpPr/>
          <p:nvPr/>
        </p:nvSpPr>
        <p:spPr>
          <a:xfrm>
            <a:off x="2640766" y="3841854"/>
            <a:ext cx="5069174" cy="315418"/>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359739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F7CF1-F446-4537-B228-BEC96E8BB8D9}"/>
              </a:ext>
            </a:extLst>
          </p:cNvPr>
          <p:cNvSpPr>
            <a:spLocks noGrp="1"/>
          </p:cNvSpPr>
          <p:nvPr>
            <p:ph type="title"/>
          </p:nvPr>
        </p:nvSpPr>
        <p:spPr/>
        <p:txBody>
          <a:bodyPr/>
          <a:lstStyle/>
          <a:p>
            <a:r>
              <a:rPr lang="zh-CN" altLang="en-US" dirty="0"/>
              <a:t>形成模型与反映模型（与因果有关）</a:t>
            </a:r>
          </a:p>
        </p:txBody>
      </p:sp>
      <p:sp>
        <p:nvSpPr>
          <p:cNvPr id="4" name="灯片编号占位符 3">
            <a:extLst>
              <a:ext uri="{FF2B5EF4-FFF2-40B4-BE49-F238E27FC236}">
                <a16:creationId xmlns:a16="http://schemas.microsoft.com/office/drawing/2014/main" id="{A8A285AC-79B0-47B2-AF8F-0D871C2CDF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6" name="图片 5">
            <a:extLst>
              <a:ext uri="{FF2B5EF4-FFF2-40B4-BE49-F238E27FC236}">
                <a16:creationId xmlns:a16="http://schemas.microsoft.com/office/drawing/2014/main" id="{BEF8A12C-A038-4C0C-AED4-AE093638EA57}"/>
              </a:ext>
            </a:extLst>
          </p:cNvPr>
          <p:cNvPicPr>
            <a:picLocks noChangeAspect="1"/>
          </p:cNvPicPr>
          <p:nvPr/>
        </p:nvPicPr>
        <p:blipFill>
          <a:blip r:embed="rId2"/>
          <a:stretch>
            <a:fillRect/>
          </a:stretch>
        </p:blipFill>
        <p:spPr>
          <a:xfrm>
            <a:off x="2508019" y="1497356"/>
            <a:ext cx="3303167" cy="1456451"/>
          </a:xfrm>
          <a:prstGeom prst="rect">
            <a:avLst/>
          </a:prstGeom>
        </p:spPr>
      </p:pic>
      <p:pic>
        <p:nvPicPr>
          <p:cNvPr id="3074" name="Picture 2">
            <a:extLst>
              <a:ext uri="{FF2B5EF4-FFF2-40B4-BE49-F238E27FC236}">
                <a16:creationId xmlns:a16="http://schemas.microsoft.com/office/drawing/2014/main" id="{34BBA90D-5307-48DC-B331-1FECB67DF6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2439" y="2992296"/>
            <a:ext cx="5777849" cy="217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818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2168C-0A83-4A91-9862-D48D05E59B12}"/>
              </a:ext>
            </a:extLst>
          </p:cNvPr>
          <p:cNvSpPr>
            <a:spLocks noGrp="1"/>
          </p:cNvSpPr>
          <p:nvPr>
            <p:ph type="title"/>
          </p:nvPr>
        </p:nvSpPr>
        <p:spPr>
          <a:xfrm>
            <a:off x="-1" y="0"/>
            <a:ext cx="8497957" cy="974035"/>
          </a:xfrm>
        </p:spPr>
        <p:txBody>
          <a:bodyPr/>
          <a:lstStyle/>
          <a:p>
            <a:r>
              <a:rPr lang="zh-CN" altLang="en-US" dirty="0"/>
              <a:t>一个经典案例</a:t>
            </a:r>
            <a:r>
              <a:rPr lang="zh-CN" altLang="en-US" sz="1800" dirty="0"/>
              <a:t>（在连续或近似连续场景下）</a:t>
            </a:r>
            <a:br>
              <a:rPr lang="en-US" altLang="zh-CN" sz="1800" dirty="0"/>
            </a:br>
            <a:br>
              <a:rPr lang="en-US" altLang="zh-CN" sz="1800" dirty="0"/>
            </a:br>
            <a:r>
              <a:rPr lang="en-US" altLang="zh-CN" sz="1800" dirty="0"/>
              <a:t>	</a:t>
            </a:r>
            <a:r>
              <a:rPr lang="zh-CN" altLang="en-US" sz="2000" dirty="0"/>
              <a:t>你想要研究心理概念“焦虑”是由什么组成</a:t>
            </a:r>
            <a:r>
              <a:rPr lang="en-US" altLang="zh-CN" sz="2000" dirty="0"/>
              <a:t>/</a:t>
            </a:r>
            <a:r>
              <a:rPr lang="zh-CN" altLang="en-US" sz="2000" dirty="0"/>
              <a:t>构成的</a:t>
            </a:r>
            <a:endParaRPr lang="zh-CN" altLang="en-US" dirty="0"/>
          </a:p>
        </p:txBody>
      </p:sp>
      <p:sp>
        <p:nvSpPr>
          <p:cNvPr id="3" name="文本占位符 2">
            <a:extLst>
              <a:ext uri="{FF2B5EF4-FFF2-40B4-BE49-F238E27FC236}">
                <a16:creationId xmlns:a16="http://schemas.microsoft.com/office/drawing/2014/main" id="{9D2272D9-47A1-4229-95D4-875A339BF24D}"/>
              </a:ext>
            </a:extLst>
          </p:cNvPr>
          <p:cNvSpPr>
            <a:spLocks noGrp="1"/>
          </p:cNvSpPr>
          <p:nvPr>
            <p:ph type="body" idx="1"/>
          </p:nvPr>
        </p:nvSpPr>
        <p:spPr>
          <a:xfrm>
            <a:off x="975250" y="1113228"/>
            <a:ext cx="7309016" cy="3757223"/>
          </a:xfrm>
        </p:spPr>
        <p:txBody>
          <a:bodyPr/>
          <a:lstStyle/>
          <a:p>
            <a:r>
              <a:rPr lang="zh-CN" altLang="en-US" sz="1400" dirty="0"/>
              <a:t>你手上的资源有可能有很多，也有可能没有，它们可能包括：</a:t>
            </a:r>
            <a:endParaRPr lang="en-US" altLang="zh-CN" sz="1400" dirty="0"/>
          </a:p>
          <a:p>
            <a:pPr lvl="1"/>
            <a:r>
              <a:rPr lang="en-US" altLang="zh-CN" sz="1400" dirty="0"/>
              <a:t>1. </a:t>
            </a:r>
            <a:r>
              <a:rPr lang="zh-CN" altLang="en-US" sz="1400" dirty="0"/>
              <a:t>通过查阅文献，得到一个焦虑可能由“哪些东西”构成的框架</a:t>
            </a:r>
            <a:endParaRPr lang="en-US" altLang="zh-CN" sz="1400" dirty="0"/>
          </a:p>
          <a:p>
            <a:pPr lvl="2"/>
            <a:r>
              <a:rPr lang="zh-CN" altLang="en-US" sz="1400" u="sng" dirty="0"/>
              <a:t>紧张不安</a:t>
            </a:r>
            <a:r>
              <a:rPr lang="zh-CN" altLang="en-US" sz="1400" u="sng"/>
              <a:t>、惊恐、躯体化</a:t>
            </a:r>
            <a:r>
              <a:rPr lang="zh-CN" altLang="en-US" sz="1400" u="sng" dirty="0"/>
              <a:t>表现、失眠</a:t>
            </a:r>
            <a:endParaRPr lang="en-US" altLang="zh-CN" sz="1400" u="sng" dirty="0"/>
          </a:p>
          <a:p>
            <a:pPr lvl="2"/>
            <a:r>
              <a:rPr lang="zh-CN" altLang="en-US" sz="1400" dirty="0"/>
              <a:t>你进一步了解到，这些东西之间互相是</a:t>
            </a:r>
            <a:r>
              <a:rPr lang="zh-CN" altLang="en-US" sz="1400" u="sng" dirty="0"/>
              <a:t>独立</a:t>
            </a:r>
            <a:r>
              <a:rPr lang="zh-CN" altLang="en-US" sz="1400" dirty="0"/>
              <a:t>的</a:t>
            </a:r>
            <a:endParaRPr lang="en-US" altLang="zh-CN" sz="1400" dirty="0"/>
          </a:p>
          <a:p>
            <a:pPr lvl="3"/>
            <a:r>
              <a:rPr lang="zh-CN" altLang="en-US" sz="1400" dirty="0"/>
              <a:t>另一条世界线：它们是</a:t>
            </a:r>
            <a:r>
              <a:rPr lang="zh-CN" altLang="en-US" sz="1400" u="sng" dirty="0"/>
              <a:t>不独立的</a:t>
            </a:r>
            <a:r>
              <a:rPr lang="zh-CN" altLang="en-US" sz="1400" dirty="0"/>
              <a:t>，彼此之间存在一定关系</a:t>
            </a:r>
            <a:endParaRPr lang="en-US" altLang="zh-CN" sz="1400" dirty="0"/>
          </a:p>
          <a:p>
            <a:pPr lvl="1"/>
            <a:endParaRPr lang="en-US" altLang="zh-CN" sz="1400" dirty="0"/>
          </a:p>
          <a:p>
            <a:pPr lvl="1"/>
            <a:r>
              <a:rPr lang="en-US" altLang="zh-CN" sz="1400" dirty="0"/>
              <a:t>2. </a:t>
            </a:r>
            <a:r>
              <a:rPr lang="zh-CN" altLang="en-US" sz="1400" dirty="0"/>
              <a:t>从文献中发掘出来的，一些测量焦虑的题目（不是量表，基本都是李克特的题目，你也不知道这些题目测了什么）</a:t>
            </a:r>
            <a:endParaRPr lang="en-US" altLang="zh-CN" sz="1400" dirty="0"/>
          </a:p>
          <a:p>
            <a:pPr lvl="2"/>
            <a:r>
              <a:rPr lang="zh-CN" altLang="en-US" sz="1400" u="sng" dirty="0"/>
              <a:t>一共有</a:t>
            </a:r>
            <a:r>
              <a:rPr lang="en-US" altLang="zh-CN" sz="1400" u="sng" dirty="0"/>
              <a:t>50</a:t>
            </a:r>
            <a:r>
              <a:rPr lang="zh-CN" altLang="en-US" sz="1400" u="sng" dirty="0"/>
              <a:t>道题目</a:t>
            </a:r>
            <a:endParaRPr lang="en-US" altLang="zh-CN" sz="1400" u="sng" dirty="0"/>
          </a:p>
          <a:p>
            <a:pPr lvl="1"/>
            <a:endParaRPr lang="en-US" altLang="zh-CN" sz="1400" dirty="0"/>
          </a:p>
          <a:p>
            <a:pPr lvl="1"/>
            <a:r>
              <a:rPr lang="en-US" altLang="zh-CN" sz="1400" dirty="0"/>
              <a:t>3.1 </a:t>
            </a:r>
            <a:r>
              <a:rPr lang="zh-CN" altLang="en-US" sz="1400" dirty="0"/>
              <a:t>你拿到一些</a:t>
            </a:r>
            <a:r>
              <a:rPr lang="zh-CN" altLang="en-US" sz="1400" u="sng" dirty="0"/>
              <a:t>已有的焦虑量表</a:t>
            </a:r>
            <a:r>
              <a:rPr lang="zh-CN" altLang="en-US" sz="1400" dirty="0"/>
              <a:t>，他们都使用李克特评分，有相应的信效度指标</a:t>
            </a:r>
            <a:endParaRPr lang="en-US" altLang="zh-CN" sz="1400" dirty="0"/>
          </a:p>
          <a:p>
            <a:pPr lvl="1"/>
            <a:r>
              <a:rPr lang="en-US" altLang="zh-CN" sz="1400" dirty="0"/>
              <a:t>3.2 </a:t>
            </a:r>
            <a:r>
              <a:rPr lang="zh-CN" altLang="en-US" sz="1400" dirty="0"/>
              <a:t>你有测量上面的</a:t>
            </a:r>
            <a:r>
              <a:rPr lang="zh-CN" altLang="en-US" sz="1400" u="sng" dirty="0"/>
              <a:t>紧张不安、惊恐、躯体化表现和失眠的量表</a:t>
            </a:r>
            <a:endParaRPr lang="en-US" altLang="zh-CN" sz="1400" u="sng" dirty="0"/>
          </a:p>
          <a:p>
            <a:pPr lvl="1"/>
            <a:endParaRPr lang="en-US" altLang="zh-CN" sz="1400" dirty="0"/>
          </a:p>
          <a:p>
            <a:pPr lvl="1"/>
            <a:r>
              <a:rPr lang="en-US" altLang="zh-CN" sz="1400" dirty="0"/>
              <a:t>4.1 </a:t>
            </a:r>
            <a:r>
              <a:rPr lang="zh-CN" altLang="en-US" sz="1400" dirty="0"/>
              <a:t>你有一些被试，他们都有一个连续的</a:t>
            </a:r>
            <a:r>
              <a:rPr lang="zh-CN" altLang="en-US" sz="1400" u="sng" dirty="0"/>
              <a:t>金标准（</a:t>
            </a:r>
            <a:r>
              <a:rPr lang="en-US" altLang="zh-CN" sz="1400" u="sng" dirty="0"/>
              <a:t>gold standard</a:t>
            </a:r>
            <a:r>
              <a:rPr lang="zh-CN" altLang="en-US" sz="1400" u="sng" dirty="0"/>
              <a:t>）分数</a:t>
            </a:r>
            <a:r>
              <a:rPr lang="zh-CN" altLang="en-US" sz="1400" dirty="0"/>
              <a:t>，来确定他们的焦虑水平</a:t>
            </a:r>
            <a:endParaRPr lang="en-US" altLang="zh-CN" sz="1400" dirty="0"/>
          </a:p>
          <a:p>
            <a:pPr lvl="1"/>
            <a:r>
              <a:rPr lang="en-US" altLang="zh-CN" sz="1400" dirty="0"/>
              <a:t>4.2.</a:t>
            </a:r>
            <a:r>
              <a:rPr lang="zh-CN" altLang="en-US" sz="1400" dirty="0"/>
              <a:t> 你还有一些被试，他们没有上述的</a:t>
            </a:r>
            <a:r>
              <a:rPr lang="zh-CN" altLang="en-US" sz="1400" u="sng" dirty="0"/>
              <a:t>金标准（</a:t>
            </a:r>
            <a:r>
              <a:rPr lang="en-US" altLang="zh-CN" sz="1400" u="sng" dirty="0"/>
              <a:t>gold standard</a:t>
            </a:r>
            <a:r>
              <a:rPr lang="zh-CN" altLang="en-US" sz="1400" u="sng" dirty="0"/>
              <a:t>）分数</a:t>
            </a:r>
            <a:endParaRPr lang="en-US" altLang="zh-CN" sz="1400" u="sng" dirty="0"/>
          </a:p>
          <a:p>
            <a:pPr lvl="1"/>
            <a:r>
              <a:rPr lang="en-US" altLang="zh-CN" sz="1400" dirty="0"/>
              <a:t>5. </a:t>
            </a:r>
            <a:r>
              <a:rPr lang="zh-CN" altLang="en-US" sz="1400" dirty="0"/>
              <a:t>他们都答应做你上面的量表题目</a:t>
            </a:r>
            <a:endParaRPr lang="en-US" altLang="zh-CN" sz="1400" dirty="0"/>
          </a:p>
        </p:txBody>
      </p:sp>
      <p:sp>
        <p:nvSpPr>
          <p:cNvPr id="4" name="灯片编号占位符 3">
            <a:extLst>
              <a:ext uri="{FF2B5EF4-FFF2-40B4-BE49-F238E27FC236}">
                <a16:creationId xmlns:a16="http://schemas.microsoft.com/office/drawing/2014/main" id="{EEBABCB7-BB63-4E86-A5B0-2C2F0D1FED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2329945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036DA8-66AD-4255-BB13-8877D31B3970}"/>
              </a:ext>
            </a:extLst>
          </p:cNvPr>
          <p:cNvSpPr>
            <a:spLocks noGrp="1"/>
          </p:cNvSpPr>
          <p:nvPr>
            <p:ph type="title"/>
          </p:nvPr>
        </p:nvSpPr>
        <p:spPr/>
        <p:txBody>
          <a:bodyPr/>
          <a:lstStyle/>
          <a:p>
            <a:r>
              <a:rPr lang="zh-CN" altLang="en-US" dirty="0"/>
              <a:t>反映模型</a:t>
            </a:r>
          </a:p>
        </p:txBody>
      </p:sp>
      <p:sp>
        <p:nvSpPr>
          <p:cNvPr id="3" name="文本占位符 2">
            <a:extLst>
              <a:ext uri="{FF2B5EF4-FFF2-40B4-BE49-F238E27FC236}">
                <a16:creationId xmlns:a16="http://schemas.microsoft.com/office/drawing/2014/main" id="{A9E92C59-256C-4B33-A73B-9BADD51BFE57}"/>
              </a:ext>
            </a:extLst>
          </p:cNvPr>
          <p:cNvSpPr>
            <a:spLocks noGrp="1"/>
          </p:cNvSpPr>
          <p:nvPr>
            <p:ph type="body" idx="1"/>
          </p:nvPr>
        </p:nvSpPr>
        <p:spPr/>
        <p:txBody>
          <a:bodyPr/>
          <a:lstStyle/>
          <a:p>
            <a:r>
              <a:rPr lang="zh-CN" altLang="en-US" dirty="0"/>
              <a:t>我们只关注潜变量，先决定潜变量的含义，再通过一系列测量资产</a:t>
            </a:r>
            <a:r>
              <a:rPr lang="en-US" altLang="zh-CN" dirty="0"/>
              <a:t>/</a:t>
            </a:r>
            <a:r>
              <a:rPr lang="zh-CN" altLang="en-US" dirty="0"/>
              <a:t>项目（</a:t>
            </a:r>
            <a:r>
              <a:rPr lang="en-US" altLang="zh-CN" dirty="0"/>
              <a:t>assets/items</a:t>
            </a:r>
            <a:r>
              <a:rPr lang="zh-CN" altLang="en-US" dirty="0"/>
              <a:t>，直接译自英文）来测量这个虚无缥缈的潜变量。潜变量绝对存在，测量题目只是对该变量的“观测”。</a:t>
            </a:r>
          </a:p>
        </p:txBody>
      </p:sp>
      <p:sp>
        <p:nvSpPr>
          <p:cNvPr id="4" name="灯片编号占位符 3">
            <a:extLst>
              <a:ext uri="{FF2B5EF4-FFF2-40B4-BE49-F238E27FC236}">
                <a16:creationId xmlns:a16="http://schemas.microsoft.com/office/drawing/2014/main" id="{570330D4-1E73-4426-93CF-B870E0F038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2370571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AFF12-F896-4995-999F-6A18AC8D1814}"/>
              </a:ext>
            </a:extLst>
          </p:cNvPr>
          <p:cNvSpPr>
            <a:spLocks noGrp="1"/>
          </p:cNvSpPr>
          <p:nvPr>
            <p:ph type="title"/>
          </p:nvPr>
        </p:nvSpPr>
        <p:spPr/>
        <p:txBody>
          <a:bodyPr/>
          <a:lstStyle/>
          <a:p>
            <a:r>
              <a:rPr lang="zh-CN" altLang="en-US" dirty="0">
                <a:latin typeface="Quantico" panose="02010600030101010101" charset="0"/>
              </a:rPr>
              <a:t>形成模型</a:t>
            </a:r>
            <a:endParaRPr lang="zh-CN" altLang="en-US" dirty="0"/>
          </a:p>
        </p:txBody>
      </p:sp>
      <p:sp>
        <p:nvSpPr>
          <p:cNvPr id="3" name="文本占位符 2">
            <a:extLst>
              <a:ext uri="{FF2B5EF4-FFF2-40B4-BE49-F238E27FC236}">
                <a16:creationId xmlns:a16="http://schemas.microsoft.com/office/drawing/2014/main" id="{C6F0D62B-2A04-470B-8D0F-054B382AA761}"/>
              </a:ext>
            </a:extLst>
          </p:cNvPr>
          <p:cNvSpPr>
            <a:spLocks noGrp="1"/>
          </p:cNvSpPr>
          <p:nvPr>
            <p:ph type="body" idx="1"/>
          </p:nvPr>
        </p:nvSpPr>
        <p:spPr/>
        <p:txBody>
          <a:bodyPr/>
          <a:lstStyle/>
          <a:p>
            <a:r>
              <a:rPr lang="zh-CN" altLang="en-US" b="1" i="0" dirty="0">
                <a:solidFill>
                  <a:schemeClr val="bg1"/>
                </a:solidFill>
                <a:effectLst/>
                <a:latin typeface="Titillium Web Light" panose="02010600030101010101" charset="0"/>
              </a:rPr>
              <a:t>潜变量的意义由测量指标来定义</a:t>
            </a:r>
            <a:r>
              <a:rPr lang="zh-CN" altLang="en-US" b="0" i="0" dirty="0">
                <a:solidFill>
                  <a:schemeClr val="bg1"/>
                </a:solidFill>
                <a:effectLst/>
                <a:latin typeface="Titillium Web Light" panose="02010600030101010101" charset="0"/>
              </a:rPr>
              <a:t>，先有测量指标再有潜变量。代</a:t>
            </a:r>
            <a:r>
              <a:rPr lang="zh-CN" altLang="en-US" dirty="0">
                <a:solidFill>
                  <a:schemeClr val="bg1"/>
                </a:solidFill>
                <a:latin typeface="Titillium Web Light" panose="02010600030101010101" charset="0"/>
              </a:rPr>
              <a:t>表了学者的建构主义、操作主义或工具主义解释。</a:t>
            </a:r>
          </a:p>
        </p:txBody>
      </p:sp>
      <p:sp>
        <p:nvSpPr>
          <p:cNvPr id="4" name="灯片编号占位符 3">
            <a:extLst>
              <a:ext uri="{FF2B5EF4-FFF2-40B4-BE49-F238E27FC236}">
                <a16:creationId xmlns:a16="http://schemas.microsoft.com/office/drawing/2014/main" id="{185C2A6B-9321-4A98-89EA-31313CF00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4424166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A6D3A8-5CC4-4100-A98A-DE4E6AD4EB3C}"/>
              </a:ext>
            </a:extLst>
          </p:cNvPr>
          <p:cNvSpPr>
            <a:spLocks noGrp="1"/>
          </p:cNvSpPr>
          <p:nvPr>
            <p:ph type="title"/>
          </p:nvPr>
        </p:nvSpPr>
        <p:spPr/>
        <p:txBody>
          <a:bodyPr/>
          <a:lstStyle/>
          <a:p>
            <a:r>
              <a:rPr lang="zh-CN" altLang="en-US" dirty="0"/>
              <a:t>误用？</a:t>
            </a:r>
          </a:p>
        </p:txBody>
      </p:sp>
      <p:sp>
        <p:nvSpPr>
          <p:cNvPr id="3" name="文本占位符 2">
            <a:extLst>
              <a:ext uri="{FF2B5EF4-FFF2-40B4-BE49-F238E27FC236}">
                <a16:creationId xmlns:a16="http://schemas.microsoft.com/office/drawing/2014/main" id="{A369A24D-1420-4F2A-A3DA-3533AD30CFF1}"/>
              </a:ext>
            </a:extLst>
          </p:cNvPr>
          <p:cNvSpPr>
            <a:spLocks noGrp="1"/>
          </p:cNvSpPr>
          <p:nvPr>
            <p:ph type="body" idx="1"/>
          </p:nvPr>
        </p:nvSpPr>
        <p:spPr>
          <a:xfrm>
            <a:off x="975250" y="1575120"/>
            <a:ext cx="7193400" cy="3381627"/>
          </a:xfrm>
        </p:spPr>
        <p:txBody>
          <a:bodyPr/>
          <a:lstStyle/>
          <a:p>
            <a:r>
              <a:rPr lang="zh-CN" altLang="en-US" sz="2000" dirty="0">
                <a:solidFill>
                  <a:schemeClr val="bg1"/>
                </a:solidFill>
              </a:rPr>
              <a:t>在反映模型中，指标受潜在变量的影响，而在形成模型中，指标定义潜在变量。反映性指标</a:t>
            </a:r>
            <a:r>
              <a:rPr lang="en-US" altLang="zh-CN" sz="2000" dirty="0">
                <a:solidFill>
                  <a:schemeClr val="bg1"/>
                </a:solidFill>
              </a:rPr>
              <a:t>/</a:t>
            </a:r>
            <a:r>
              <a:rPr lang="zh-CN" altLang="en-US" sz="2000" dirty="0">
                <a:solidFill>
                  <a:schemeClr val="bg1"/>
                </a:solidFill>
              </a:rPr>
              <a:t>项目可以更改，因为概念反映在不同的指标</a:t>
            </a:r>
            <a:r>
              <a:rPr lang="en-US" altLang="zh-CN" sz="2000" dirty="0">
                <a:solidFill>
                  <a:schemeClr val="bg1"/>
                </a:solidFill>
              </a:rPr>
              <a:t>/</a:t>
            </a:r>
            <a:r>
              <a:rPr lang="zh-CN" altLang="en-US" sz="2000" dirty="0">
                <a:solidFill>
                  <a:schemeClr val="bg1"/>
                </a:solidFill>
              </a:rPr>
              <a:t>项目中，共享一个共同的主题（潜变量）。</a:t>
            </a:r>
            <a:r>
              <a:rPr lang="zh-CN" altLang="en-US" sz="2000" b="0" i="0" dirty="0">
                <a:solidFill>
                  <a:schemeClr val="bg1"/>
                </a:solidFill>
                <a:effectLst/>
                <a:latin typeface="Open Sans"/>
              </a:rPr>
              <a:t>形成性指标不可随意更改，因为每个指标都对潜在变量有特定意义。</a:t>
            </a:r>
            <a:endParaRPr lang="en-US" altLang="zh-CN" sz="2000" b="0" i="0" dirty="0">
              <a:solidFill>
                <a:schemeClr val="bg1"/>
              </a:solidFill>
              <a:effectLst/>
              <a:latin typeface="Open Sans"/>
            </a:endParaRPr>
          </a:p>
          <a:p>
            <a:endParaRPr lang="en-US" altLang="zh-CN" dirty="0"/>
          </a:p>
          <a:p>
            <a:r>
              <a:rPr lang="zh-CN" altLang="en-US" dirty="0"/>
              <a:t>误用会导致（我猜的）：</a:t>
            </a:r>
            <a:endParaRPr lang="en-US" altLang="zh-CN" dirty="0"/>
          </a:p>
          <a:p>
            <a:pPr lvl="1"/>
            <a:r>
              <a:rPr lang="zh-CN" altLang="en-US" sz="1400" dirty="0"/>
              <a:t>出来的结果不理想，不好用</a:t>
            </a:r>
            <a:endParaRPr lang="en-US" altLang="zh-CN" sz="1400" dirty="0"/>
          </a:p>
          <a:p>
            <a:pPr lvl="1"/>
            <a:r>
              <a:rPr lang="zh-CN" altLang="en-US" sz="1400" dirty="0"/>
              <a:t>结果可能不一样导致的错误的数据解释</a:t>
            </a:r>
            <a:endParaRPr lang="en-US" altLang="zh-CN" sz="1400" dirty="0"/>
          </a:p>
          <a:p>
            <a:pPr lvl="2"/>
            <a:r>
              <a:rPr lang="zh-CN" altLang="en-US" sz="1400" dirty="0"/>
              <a:t>（我猜的，因为个人没有学过回归的因果问题，数学也不好）</a:t>
            </a:r>
            <a:endParaRPr lang="en-US" altLang="zh-CN" sz="1400" dirty="0"/>
          </a:p>
          <a:p>
            <a:pPr lvl="1"/>
            <a:r>
              <a:rPr lang="zh-CN" altLang="en-US" sz="1400" dirty="0"/>
              <a:t>被同行批评</a:t>
            </a:r>
            <a:endParaRPr lang="en-US" altLang="zh-CN" sz="1400" dirty="0"/>
          </a:p>
        </p:txBody>
      </p:sp>
      <p:sp>
        <p:nvSpPr>
          <p:cNvPr id="4" name="灯片编号占位符 3">
            <a:extLst>
              <a:ext uri="{FF2B5EF4-FFF2-40B4-BE49-F238E27FC236}">
                <a16:creationId xmlns:a16="http://schemas.microsoft.com/office/drawing/2014/main" id="{C2A1B1FA-5C8C-46E1-86EE-F6A05C98EF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5" name="Picture 2">
            <a:extLst>
              <a:ext uri="{FF2B5EF4-FFF2-40B4-BE49-F238E27FC236}">
                <a16:creationId xmlns:a16="http://schemas.microsoft.com/office/drawing/2014/main" id="{185FAA1F-254B-46BA-88F9-AB17089EA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5029" y="79416"/>
            <a:ext cx="3979030" cy="149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163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A6D3A8-5CC4-4100-A98A-DE4E6AD4EB3C}"/>
              </a:ext>
            </a:extLst>
          </p:cNvPr>
          <p:cNvSpPr>
            <a:spLocks noGrp="1"/>
          </p:cNvSpPr>
          <p:nvPr>
            <p:ph type="title"/>
          </p:nvPr>
        </p:nvSpPr>
        <p:spPr/>
        <p:txBody>
          <a:bodyPr/>
          <a:lstStyle/>
          <a:p>
            <a:r>
              <a:rPr lang="zh-CN" altLang="en-US" dirty="0"/>
              <a:t>为什么箭头是反的？</a:t>
            </a:r>
          </a:p>
        </p:txBody>
      </p:sp>
      <p:sp>
        <p:nvSpPr>
          <p:cNvPr id="3" name="文本占位符 2">
            <a:extLst>
              <a:ext uri="{FF2B5EF4-FFF2-40B4-BE49-F238E27FC236}">
                <a16:creationId xmlns:a16="http://schemas.microsoft.com/office/drawing/2014/main" id="{A369A24D-1420-4F2A-A3DA-3533AD30CFF1}"/>
              </a:ext>
            </a:extLst>
          </p:cNvPr>
          <p:cNvSpPr>
            <a:spLocks noGrp="1"/>
          </p:cNvSpPr>
          <p:nvPr>
            <p:ph type="body" idx="1"/>
          </p:nvPr>
        </p:nvSpPr>
        <p:spPr>
          <a:xfrm>
            <a:off x="935275" y="2078963"/>
            <a:ext cx="7359281" cy="2807829"/>
          </a:xfrm>
        </p:spPr>
        <p:txBody>
          <a:bodyPr/>
          <a:lstStyle/>
          <a:p>
            <a:pPr marL="76200" indent="0">
              <a:buNone/>
            </a:pPr>
            <a:r>
              <a:rPr lang="zh-CN" altLang="en-US" dirty="0"/>
              <a:t>代表单向因果。形成性代表先有指标再有潜变量（组合概念）。反映性代表先有概念再有“观测”（</a:t>
            </a:r>
            <a:r>
              <a:rPr lang="en-US" altLang="zh-CN" dirty="0"/>
              <a:t>observation</a:t>
            </a:r>
            <a:r>
              <a:rPr lang="zh-CN" altLang="en-US" dirty="0"/>
              <a:t>）</a:t>
            </a:r>
          </a:p>
        </p:txBody>
      </p:sp>
      <p:sp>
        <p:nvSpPr>
          <p:cNvPr id="4" name="灯片编号占位符 3">
            <a:extLst>
              <a:ext uri="{FF2B5EF4-FFF2-40B4-BE49-F238E27FC236}">
                <a16:creationId xmlns:a16="http://schemas.microsoft.com/office/drawing/2014/main" id="{C2A1B1FA-5C8C-46E1-86EE-F6A05C98EF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cxnSp>
        <p:nvCxnSpPr>
          <p:cNvPr id="5" name="直接箭头连接符 4">
            <a:extLst>
              <a:ext uri="{FF2B5EF4-FFF2-40B4-BE49-F238E27FC236}">
                <a16:creationId xmlns:a16="http://schemas.microsoft.com/office/drawing/2014/main" id="{531A2463-B858-4C4F-A448-6FF534D36B85}"/>
              </a:ext>
            </a:extLst>
          </p:cNvPr>
          <p:cNvCxnSpPr/>
          <p:nvPr/>
        </p:nvCxnSpPr>
        <p:spPr>
          <a:xfrm>
            <a:off x="975250" y="1824957"/>
            <a:ext cx="1124262"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973DBC7F-AC99-4740-BEA2-FA222B6A5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250" y="3374747"/>
            <a:ext cx="3979030" cy="149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483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BA9668-B32E-49E2-AFD5-09B06C61433E}"/>
              </a:ext>
            </a:extLst>
          </p:cNvPr>
          <p:cNvSpPr>
            <a:spLocks noGrp="1"/>
          </p:cNvSpPr>
          <p:nvPr>
            <p:ph type="title"/>
          </p:nvPr>
        </p:nvSpPr>
        <p:spPr/>
        <p:txBody>
          <a:bodyPr/>
          <a:lstStyle/>
          <a:p>
            <a:r>
              <a:rPr lang="zh-CN" altLang="en-US" dirty="0"/>
              <a:t>如何区别形成模型与反映模型？</a:t>
            </a:r>
          </a:p>
        </p:txBody>
      </p:sp>
      <p:sp>
        <p:nvSpPr>
          <p:cNvPr id="3" name="文本占位符 2">
            <a:extLst>
              <a:ext uri="{FF2B5EF4-FFF2-40B4-BE49-F238E27FC236}">
                <a16:creationId xmlns:a16="http://schemas.microsoft.com/office/drawing/2014/main" id="{D3340F81-857D-4F49-99E6-BF038AD8B1EC}"/>
              </a:ext>
            </a:extLst>
          </p:cNvPr>
          <p:cNvSpPr>
            <a:spLocks noGrp="1"/>
          </p:cNvSpPr>
          <p:nvPr>
            <p:ph type="body" idx="1"/>
          </p:nvPr>
        </p:nvSpPr>
        <p:spPr/>
        <p:txBody>
          <a:bodyPr/>
          <a:lstStyle/>
          <a:p>
            <a:r>
              <a:rPr lang="zh-CN" altLang="en-US" sz="1100" dirty="0">
                <a:solidFill>
                  <a:schemeClr val="bg1"/>
                </a:solidFill>
              </a:rPr>
              <a:t>简单方法：</a:t>
            </a:r>
            <a:endParaRPr lang="en-US" altLang="zh-CN" sz="1100" dirty="0">
              <a:solidFill>
                <a:schemeClr val="bg1"/>
              </a:solidFill>
            </a:endParaRPr>
          </a:p>
          <a:p>
            <a:pPr lvl="1"/>
            <a:endParaRPr lang="en-US" altLang="zh-CN" sz="1100" dirty="0">
              <a:solidFill>
                <a:schemeClr val="bg1"/>
              </a:solidFill>
            </a:endParaRPr>
          </a:p>
          <a:p>
            <a:pPr lvl="1"/>
            <a:r>
              <a:rPr lang="zh-CN" altLang="en-US" sz="1100" dirty="0">
                <a:solidFill>
                  <a:schemeClr val="bg1"/>
                </a:solidFill>
              </a:rPr>
              <a:t>大多数虚无缥缈的指标都是反映模型</a:t>
            </a:r>
          </a:p>
        </p:txBody>
      </p:sp>
      <p:sp>
        <p:nvSpPr>
          <p:cNvPr id="4" name="灯片编号占位符 3">
            <a:extLst>
              <a:ext uri="{FF2B5EF4-FFF2-40B4-BE49-F238E27FC236}">
                <a16:creationId xmlns:a16="http://schemas.microsoft.com/office/drawing/2014/main" id="{7016A67E-782B-412E-97E0-6F3E26369F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5" name="Picture 2">
            <a:extLst>
              <a:ext uri="{FF2B5EF4-FFF2-40B4-BE49-F238E27FC236}">
                <a16:creationId xmlns:a16="http://schemas.microsoft.com/office/drawing/2014/main" id="{C1BF469E-D8FD-448D-AB23-EA45A5EE5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344" y="2571750"/>
            <a:ext cx="5777849" cy="217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2080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35DD5-1DFE-4CE8-A199-CB30E35DAFE8}"/>
              </a:ext>
            </a:extLst>
          </p:cNvPr>
          <p:cNvSpPr>
            <a:spLocks noGrp="1"/>
          </p:cNvSpPr>
          <p:nvPr>
            <p:ph type="title"/>
          </p:nvPr>
        </p:nvSpPr>
        <p:spPr/>
        <p:txBody>
          <a:bodyPr/>
          <a:lstStyle/>
          <a:p>
            <a:r>
              <a:rPr lang="zh-CN" altLang="en-US" dirty="0"/>
              <a:t>如何区别形成模型与反映模型？</a:t>
            </a:r>
            <a:br>
              <a:rPr lang="en-US" altLang="zh-CN" dirty="0"/>
            </a:br>
            <a:r>
              <a:rPr lang="zh-CN" altLang="en-US" sz="1600" dirty="0"/>
              <a:t>（笔记，后面自己看）</a:t>
            </a:r>
            <a:endParaRPr lang="zh-CN" altLang="en-US" dirty="0"/>
          </a:p>
        </p:txBody>
      </p:sp>
      <p:sp>
        <p:nvSpPr>
          <p:cNvPr id="3" name="文本占位符 2">
            <a:extLst>
              <a:ext uri="{FF2B5EF4-FFF2-40B4-BE49-F238E27FC236}">
                <a16:creationId xmlns:a16="http://schemas.microsoft.com/office/drawing/2014/main" id="{F33A47A4-E783-4442-B77D-F6A31F03002F}"/>
              </a:ext>
            </a:extLst>
          </p:cNvPr>
          <p:cNvSpPr>
            <a:spLocks noGrp="1"/>
          </p:cNvSpPr>
          <p:nvPr>
            <p:ph type="body" idx="1"/>
          </p:nvPr>
        </p:nvSpPr>
        <p:spPr>
          <a:xfrm>
            <a:off x="975250" y="1575120"/>
            <a:ext cx="7193400" cy="3371633"/>
          </a:xfrm>
        </p:spPr>
        <p:txBody>
          <a:bodyPr/>
          <a:lstStyle/>
          <a:p>
            <a:r>
              <a:rPr lang="zh-CN" altLang="en-US" sz="1100" dirty="0"/>
              <a:t>第一，指标是定义建构的特征还是建构的外在表现。如果指标所定义的特征联合起来解释建构的意义，那么形成性模型是合适的。如果指标是由构念决定的，那么应选择反映性模型。换句话说，可以通过判断潜在构念的变化引起指标的变化还是指标的变化引起潜在构念的变化来判断是反映性模型还是形成性模型。（隐藏因果关系，本条不太好用）</a:t>
            </a:r>
          </a:p>
          <a:p>
            <a:endParaRPr lang="zh-CN" altLang="en-US" sz="1100" dirty="0"/>
          </a:p>
          <a:p>
            <a:r>
              <a:rPr lang="zh-CN" altLang="en-US" sz="1100" b="1" u="sng" dirty="0">
                <a:solidFill>
                  <a:schemeClr val="bg1"/>
                </a:solidFill>
              </a:rPr>
              <a:t>第二，指标是否可以互换。如果是反映性指标，它们反映的是共同的潜变量，任何一个条目都是建构内容的实质性体现，可以互换。在心理测量学中，反映性指标其实就是一组行为样本，而形成性指标则不是。形成性指标之间并不必然含有共同成分，所以形成性指标捕捉了建构的独特部分，不能互换。</a:t>
            </a:r>
          </a:p>
          <a:p>
            <a:endParaRPr lang="zh-CN" altLang="en-US" sz="1100" b="1" u="sng" dirty="0">
              <a:solidFill>
                <a:schemeClr val="bg1"/>
              </a:solidFill>
            </a:endParaRPr>
          </a:p>
          <a:p>
            <a:r>
              <a:rPr lang="zh-CN" altLang="en-US" sz="1100" b="1" u="sng" dirty="0">
                <a:solidFill>
                  <a:schemeClr val="bg1"/>
                </a:solidFill>
              </a:rPr>
              <a:t>第三，指标是否彼此共变。反映性模型明确预示指标间彼此高相关，而形成性模型并没有这样的预测，它们之间即可以高相关，也可以低相关，甚至其他任何的相关形式。</a:t>
            </a:r>
          </a:p>
          <a:p>
            <a:endParaRPr lang="zh-CN" altLang="en-US" sz="1100" dirty="0"/>
          </a:p>
          <a:p>
            <a:r>
              <a:rPr lang="zh-CN" altLang="en-US" sz="1100" dirty="0"/>
              <a:t>最后，所有的指标是否具有相同的前因和</a:t>
            </a:r>
            <a:r>
              <a:rPr lang="en-US" altLang="zh-CN" sz="1100" dirty="0"/>
              <a:t>(</a:t>
            </a:r>
            <a:r>
              <a:rPr lang="zh-CN" altLang="en-US" sz="1100" dirty="0"/>
              <a:t>或</a:t>
            </a:r>
            <a:r>
              <a:rPr lang="en-US" altLang="zh-CN" sz="1100" dirty="0"/>
              <a:t>)</a:t>
            </a:r>
            <a:r>
              <a:rPr lang="zh-CN" altLang="en-US" sz="1100" dirty="0"/>
              <a:t>后果。反映性指标反映相同的潜在构念所以它们具有相同的前因和（或）后果。然而，形成性指标彼此不能相互替代，并且仅代表构念领域的特有部分，所以它们有着不同的前因和（或）后果。</a:t>
            </a:r>
          </a:p>
        </p:txBody>
      </p:sp>
      <p:sp>
        <p:nvSpPr>
          <p:cNvPr id="4" name="灯片编号占位符 3">
            <a:extLst>
              <a:ext uri="{FF2B5EF4-FFF2-40B4-BE49-F238E27FC236}">
                <a16:creationId xmlns:a16="http://schemas.microsoft.com/office/drawing/2014/main" id="{825B8F76-0E2C-482E-B9C2-EDFB44B23A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465927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2FD13-A51D-491A-8BF7-ACE010B020E4}"/>
              </a:ext>
            </a:extLst>
          </p:cNvPr>
          <p:cNvSpPr>
            <a:spLocks noGrp="1"/>
          </p:cNvSpPr>
          <p:nvPr>
            <p:ph type="ctrTitle"/>
          </p:nvPr>
        </p:nvSpPr>
        <p:spPr/>
        <p:txBody>
          <a:bodyPr/>
          <a:lstStyle/>
          <a:p>
            <a:r>
              <a:rPr lang="en-US" altLang="zh-CN" dirty="0"/>
              <a:t>2.3 </a:t>
            </a:r>
            <a:r>
              <a:rPr lang="zh-CN" altLang="en-US" dirty="0"/>
              <a:t>验证性因子分析</a:t>
            </a:r>
            <a:r>
              <a:rPr lang="en-US" altLang="zh-CN" dirty="0"/>
              <a:t>/</a:t>
            </a:r>
            <a:r>
              <a:rPr lang="zh-CN" altLang="en-US" dirty="0"/>
              <a:t>因素分析</a:t>
            </a:r>
          </a:p>
        </p:txBody>
      </p:sp>
      <p:sp>
        <p:nvSpPr>
          <p:cNvPr id="3" name="副标题 2">
            <a:extLst>
              <a:ext uri="{FF2B5EF4-FFF2-40B4-BE49-F238E27FC236}">
                <a16:creationId xmlns:a16="http://schemas.microsoft.com/office/drawing/2014/main" id="{AB66F0F1-769C-4837-AB3C-F27A8E16358F}"/>
              </a:ext>
            </a:extLst>
          </p:cNvPr>
          <p:cNvSpPr>
            <a:spLocks noGrp="1"/>
          </p:cNvSpPr>
          <p:nvPr>
            <p:ph type="subTitle" idx="1"/>
          </p:nvPr>
        </p:nvSpPr>
        <p:spPr/>
        <p:txBody>
          <a:bodyPr/>
          <a:lstStyle/>
          <a:p>
            <a:r>
              <a:rPr lang="en-US" altLang="zh-CN" dirty="0"/>
              <a:t>Confirmatory factor analysis</a:t>
            </a:r>
            <a:endParaRPr lang="zh-CN" altLang="en-US" dirty="0"/>
          </a:p>
        </p:txBody>
      </p:sp>
      <p:sp>
        <p:nvSpPr>
          <p:cNvPr id="4" name="灯片编号占位符 1">
            <a:extLst>
              <a:ext uri="{FF2B5EF4-FFF2-40B4-BE49-F238E27FC236}">
                <a16:creationId xmlns:a16="http://schemas.microsoft.com/office/drawing/2014/main" id="{FBDAECC6-65A9-4029-8E09-2FBAA92235DE}"/>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46</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1838935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D48970-B225-499B-8458-ACFD569C48D5}"/>
              </a:ext>
            </a:extLst>
          </p:cNvPr>
          <p:cNvSpPr>
            <a:spLocks noGrp="1"/>
          </p:cNvSpPr>
          <p:nvPr>
            <p:ph type="title"/>
          </p:nvPr>
        </p:nvSpPr>
        <p:spPr/>
        <p:txBody>
          <a:bodyPr/>
          <a:lstStyle/>
          <a:p>
            <a:r>
              <a:rPr lang="zh-CN" altLang="en-US" sz="2000" dirty="0"/>
              <a:t>验证性因素分析（</a:t>
            </a:r>
            <a:r>
              <a:rPr lang="en-US" altLang="zh-CN" sz="2000" dirty="0"/>
              <a:t>Confirmatory factor analysis, CFA</a:t>
            </a:r>
            <a:r>
              <a:rPr lang="zh-CN" altLang="en-US" sz="2000" dirty="0"/>
              <a:t>）</a:t>
            </a:r>
          </a:p>
        </p:txBody>
      </p:sp>
      <p:sp>
        <p:nvSpPr>
          <p:cNvPr id="3" name="文本占位符 2">
            <a:extLst>
              <a:ext uri="{FF2B5EF4-FFF2-40B4-BE49-F238E27FC236}">
                <a16:creationId xmlns:a16="http://schemas.microsoft.com/office/drawing/2014/main" id="{C1C6B5C5-8F8F-48A7-8994-8913C00E5901}"/>
              </a:ext>
            </a:extLst>
          </p:cNvPr>
          <p:cNvSpPr>
            <a:spLocks noGrp="1"/>
          </p:cNvSpPr>
          <p:nvPr>
            <p:ph type="body" idx="1"/>
          </p:nvPr>
        </p:nvSpPr>
        <p:spPr>
          <a:xfrm>
            <a:off x="975250" y="1575121"/>
            <a:ext cx="7193400" cy="1692735"/>
          </a:xfrm>
        </p:spPr>
        <p:txBody>
          <a:bodyPr/>
          <a:lstStyle/>
          <a:p>
            <a:r>
              <a:rPr lang="zh-CN" altLang="en-US" dirty="0"/>
              <a:t>探索性因素分析只能用于从数据得到结论（无监督），没有人为决定的验证（有监督）</a:t>
            </a:r>
            <a:endParaRPr lang="en-US" altLang="zh-CN" dirty="0"/>
          </a:p>
          <a:p>
            <a:endParaRPr lang="en-US" altLang="zh-CN" dirty="0"/>
          </a:p>
          <a:p>
            <a:endParaRPr lang="en-US" altLang="zh-CN" sz="1800" dirty="0"/>
          </a:p>
          <a:p>
            <a:r>
              <a:rPr lang="zh-CN" altLang="en-US" sz="1800" dirty="0"/>
              <a:t>（有监督和无监督是机器学习的称呼）</a:t>
            </a:r>
          </a:p>
        </p:txBody>
      </p:sp>
      <p:sp>
        <p:nvSpPr>
          <p:cNvPr id="4" name="灯片编号占位符 3">
            <a:extLst>
              <a:ext uri="{FF2B5EF4-FFF2-40B4-BE49-F238E27FC236}">
                <a16:creationId xmlns:a16="http://schemas.microsoft.com/office/drawing/2014/main" id="{97087FE0-0B24-47DE-8281-C403BD9AF4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
        <p:nvSpPr>
          <p:cNvPr id="6" name="文本框 5">
            <a:extLst>
              <a:ext uri="{FF2B5EF4-FFF2-40B4-BE49-F238E27FC236}">
                <a16:creationId xmlns:a16="http://schemas.microsoft.com/office/drawing/2014/main" id="{9E600D1A-E536-45B4-A4BD-D338DD816F60}"/>
              </a:ext>
            </a:extLst>
          </p:cNvPr>
          <p:cNvSpPr txBox="1"/>
          <p:nvPr/>
        </p:nvSpPr>
        <p:spPr>
          <a:xfrm>
            <a:off x="3886200" y="2396865"/>
            <a:ext cx="4518183" cy="477054"/>
          </a:xfrm>
          <a:prstGeom prst="rect">
            <a:avLst/>
          </a:prstGeom>
          <a:noFill/>
        </p:spPr>
        <p:txBody>
          <a:bodyPr wrap="square">
            <a:spAutoFit/>
          </a:bodyPr>
          <a:lstStyle/>
          <a:p>
            <a:pPr marL="0" indent="0">
              <a:buNone/>
            </a:pPr>
            <a:r>
              <a:rPr lang="zh-CN" altLang="en-US" b="1" dirty="0">
                <a:solidFill>
                  <a:schemeClr val="bg1"/>
                </a:solidFill>
                <a:latin typeface="Titillium Web Light" panose="02010600030101010101" charset="0"/>
              </a:rPr>
              <a:t>验证性数据分析（</a:t>
            </a:r>
            <a:r>
              <a:rPr lang="en-US" altLang="zh-CN" b="1" dirty="0">
                <a:solidFill>
                  <a:schemeClr val="bg1"/>
                </a:solidFill>
                <a:latin typeface="Titillium Web Light" panose="02010600030101010101" charset="0"/>
              </a:rPr>
              <a:t>Confirmatory Data Analysis, CDA</a:t>
            </a:r>
            <a:r>
              <a:rPr lang="zh-CN" altLang="en-US" b="1" dirty="0">
                <a:solidFill>
                  <a:schemeClr val="bg1"/>
                </a:solidFill>
                <a:latin typeface="Titillium Web Light" panose="02010600030101010101" charset="0"/>
              </a:rPr>
              <a:t>）</a:t>
            </a:r>
            <a:endParaRPr lang="en-US" altLang="zh-CN" b="1" dirty="0">
              <a:solidFill>
                <a:schemeClr val="bg1"/>
              </a:solidFill>
              <a:latin typeface="Titillium Web Light" panose="02010600030101010101" charset="0"/>
            </a:endParaRPr>
          </a:p>
          <a:p>
            <a:pPr marL="285750" indent="-285750"/>
            <a:r>
              <a:rPr lang="zh-CN" altLang="en-US" sz="1100" dirty="0">
                <a:solidFill>
                  <a:schemeClr val="bg1"/>
                </a:solidFill>
                <a:latin typeface="Titillium Web Light" panose="02010600030101010101" charset="0"/>
              </a:rPr>
              <a:t>你有一个问题等待证明</a:t>
            </a:r>
          </a:p>
        </p:txBody>
      </p:sp>
    </p:spTree>
    <p:extLst>
      <p:ext uri="{BB962C8B-B14F-4D97-AF65-F5344CB8AC3E}">
        <p14:creationId xmlns:p14="http://schemas.microsoft.com/office/powerpoint/2010/main" val="2058979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D48970-B225-499B-8458-ACFD569C48D5}"/>
              </a:ext>
            </a:extLst>
          </p:cNvPr>
          <p:cNvSpPr>
            <a:spLocks noGrp="1"/>
          </p:cNvSpPr>
          <p:nvPr>
            <p:ph type="title"/>
          </p:nvPr>
        </p:nvSpPr>
        <p:spPr/>
        <p:txBody>
          <a:bodyPr/>
          <a:lstStyle/>
          <a:p>
            <a:r>
              <a:rPr lang="zh-CN" altLang="en-US" sz="2000" dirty="0"/>
              <a:t>验证性因素分析（</a:t>
            </a:r>
            <a:r>
              <a:rPr lang="en-US" altLang="zh-CN" sz="2000" dirty="0"/>
              <a:t>Confirmatory factor analysis, CFA</a:t>
            </a:r>
            <a:r>
              <a:rPr lang="zh-CN" altLang="en-US" sz="2000" dirty="0"/>
              <a:t>）</a:t>
            </a:r>
          </a:p>
        </p:txBody>
      </p:sp>
      <p:sp>
        <p:nvSpPr>
          <p:cNvPr id="3" name="文本占位符 2">
            <a:extLst>
              <a:ext uri="{FF2B5EF4-FFF2-40B4-BE49-F238E27FC236}">
                <a16:creationId xmlns:a16="http://schemas.microsoft.com/office/drawing/2014/main" id="{C1C6B5C5-8F8F-48A7-8994-8913C00E5901}"/>
              </a:ext>
            </a:extLst>
          </p:cNvPr>
          <p:cNvSpPr>
            <a:spLocks noGrp="1"/>
          </p:cNvSpPr>
          <p:nvPr>
            <p:ph type="body" idx="1"/>
          </p:nvPr>
        </p:nvSpPr>
        <p:spPr>
          <a:xfrm>
            <a:off x="975250" y="1575121"/>
            <a:ext cx="5290639" cy="3416604"/>
          </a:xfrm>
        </p:spPr>
        <p:txBody>
          <a:bodyPr/>
          <a:lstStyle/>
          <a:p>
            <a:r>
              <a:rPr lang="zh-CN" altLang="en-US" sz="1800" dirty="0">
                <a:latin typeface="Titillium Web Light" panose="02010600030101010101" charset="0"/>
              </a:rPr>
              <a:t>主要用于（经典测量理论的）量表的验证</a:t>
            </a:r>
            <a:endParaRPr lang="en-US" altLang="zh-CN" sz="1800" dirty="0">
              <a:latin typeface="Titillium Web Light" panose="02010600030101010101" charset="0"/>
            </a:endParaRPr>
          </a:p>
          <a:p>
            <a:endParaRPr lang="en-US" altLang="zh-CN" sz="1800" dirty="0">
              <a:latin typeface="Titillium Web Light" panose="02010600030101010101" charset="0"/>
            </a:endParaRPr>
          </a:p>
          <a:p>
            <a:r>
              <a:rPr lang="zh-CN" altLang="en-US" sz="1800" dirty="0">
                <a:latin typeface="Titillium Web Light" panose="02010600030101010101" charset="0"/>
              </a:rPr>
              <a:t>因为隶属于</a:t>
            </a:r>
            <a:r>
              <a:rPr lang="en-US" altLang="zh-CN" sz="1800" dirty="0">
                <a:latin typeface="Titillium Web Light" panose="02010600030101010101" charset="0"/>
              </a:rPr>
              <a:t>SEM</a:t>
            </a:r>
            <a:r>
              <a:rPr lang="zh-CN" altLang="en-US" sz="1800" dirty="0">
                <a:latin typeface="Titillium Web Light" panose="02010600030101010101" charset="0"/>
              </a:rPr>
              <a:t>的一部分（特殊的</a:t>
            </a:r>
            <a:r>
              <a:rPr lang="en-US" altLang="zh-CN" sz="1800" dirty="0">
                <a:latin typeface="Titillium Web Light" panose="02010600030101010101" charset="0"/>
              </a:rPr>
              <a:t>SEM</a:t>
            </a:r>
            <a:r>
              <a:rPr lang="zh-CN" altLang="en-US" sz="1800" dirty="0">
                <a:latin typeface="Titillium Web Light" panose="02010600030101010101" charset="0"/>
              </a:rPr>
              <a:t>），可以使用多种工具来完成，老的工具有</a:t>
            </a:r>
            <a:r>
              <a:rPr lang="en-US" altLang="zh-CN" sz="1800" dirty="0">
                <a:latin typeface="Titillium Web Light" panose="02010600030101010101" charset="0"/>
              </a:rPr>
              <a:t>LISREL</a:t>
            </a:r>
            <a:r>
              <a:rPr lang="zh-CN" altLang="en-US" sz="1800" dirty="0">
                <a:latin typeface="Titillium Web Light" panose="02010600030101010101" charset="0"/>
              </a:rPr>
              <a:t>，比较常见的即点工具有</a:t>
            </a:r>
            <a:r>
              <a:rPr lang="en-US" altLang="zh-CN" sz="1800" dirty="0">
                <a:latin typeface="Titillium Web Light" panose="02010600030101010101" charset="0"/>
              </a:rPr>
              <a:t>IBM AMOS</a:t>
            </a:r>
            <a:r>
              <a:rPr lang="zh-CN" altLang="en-US" sz="1800" dirty="0">
                <a:latin typeface="Titillium Web Light" panose="02010600030101010101" charset="0"/>
              </a:rPr>
              <a:t>。开源免费工具有</a:t>
            </a:r>
            <a:r>
              <a:rPr lang="en-US" altLang="zh-CN" sz="1800" dirty="0">
                <a:latin typeface="Titillium Web Light" panose="02010600030101010101" charset="0"/>
              </a:rPr>
              <a:t>JASP</a:t>
            </a:r>
            <a:r>
              <a:rPr lang="zh-CN" altLang="en-US" sz="1800" dirty="0">
                <a:latin typeface="Titillium Web Light" panose="02010600030101010101" charset="0"/>
              </a:rPr>
              <a:t>，</a:t>
            </a:r>
            <a:r>
              <a:rPr lang="en-US" altLang="zh-CN" sz="1800" dirty="0">
                <a:latin typeface="Titillium Web Light" panose="02010600030101010101" charset="0"/>
              </a:rPr>
              <a:t>R</a:t>
            </a:r>
            <a:r>
              <a:rPr lang="zh-CN" altLang="en-US" sz="1800" dirty="0">
                <a:latin typeface="Titillium Web Light" panose="02010600030101010101" charset="0"/>
              </a:rPr>
              <a:t>和</a:t>
            </a:r>
            <a:r>
              <a:rPr lang="en-US" altLang="zh-CN" sz="1800" dirty="0">
                <a:latin typeface="Titillium Web Light" panose="02010600030101010101" charset="0"/>
              </a:rPr>
              <a:t>Python</a:t>
            </a:r>
            <a:r>
              <a:rPr lang="zh-CN" altLang="en-US" sz="1800" dirty="0">
                <a:latin typeface="Titillium Web Light" panose="02010600030101010101" charset="0"/>
              </a:rPr>
              <a:t>，</a:t>
            </a:r>
            <a:r>
              <a:rPr lang="en-US" altLang="zh-CN" sz="1800" dirty="0" err="1">
                <a:latin typeface="Titillium Web Light" panose="02010600030101010101" charset="0"/>
              </a:rPr>
              <a:t>Mplus</a:t>
            </a:r>
            <a:r>
              <a:rPr lang="zh-CN" altLang="en-US" sz="1800" dirty="0">
                <a:latin typeface="Titillium Web Light" panose="02010600030101010101" charset="0"/>
              </a:rPr>
              <a:t>作为一个专做结构方程模型的软件，也是一个不错的选择。</a:t>
            </a:r>
            <a:endParaRPr lang="en-US" altLang="zh-CN" sz="1800" dirty="0">
              <a:latin typeface="Titillium Web Light" panose="02010600030101010101" charset="0"/>
            </a:endParaRPr>
          </a:p>
          <a:p>
            <a:r>
              <a:rPr lang="zh-CN" altLang="en-US" sz="1100" dirty="0">
                <a:latin typeface="Titillium Web Light" panose="02010600030101010101" charset="0"/>
              </a:rPr>
              <a:t>另外根据不同的</a:t>
            </a:r>
            <a:r>
              <a:rPr lang="en-US" altLang="zh-CN" sz="1100" dirty="0">
                <a:latin typeface="Titillium Web Light" panose="02010600030101010101" charset="0"/>
              </a:rPr>
              <a:t>SEM</a:t>
            </a:r>
            <a:r>
              <a:rPr lang="zh-CN" altLang="en-US" sz="1100" dirty="0">
                <a:latin typeface="Titillium Web Light" panose="02010600030101010101" charset="0"/>
              </a:rPr>
              <a:t>，也有</a:t>
            </a:r>
            <a:r>
              <a:rPr lang="en-US" altLang="zh-CN" sz="1100" dirty="0" err="1">
                <a:latin typeface="Titillium Web Light" panose="02010600030101010101" charset="0"/>
              </a:rPr>
              <a:t>smartPLS</a:t>
            </a:r>
            <a:r>
              <a:rPr lang="zh-CN" altLang="en-US" sz="1100" dirty="0">
                <a:latin typeface="Titillium Web Light" panose="02010600030101010101" charset="0"/>
              </a:rPr>
              <a:t>等软件选用</a:t>
            </a:r>
            <a:endParaRPr lang="en-US" altLang="zh-CN" sz="1100" dirty="0">
              <a:latin typeface="Titillium Web Light" panose="02010600030101010101" charset="0"/>
            </a:endParaRPr>
          </a:p>
          <a:p>
            <a:endParaRPr lang="en-US" altLang="zh-CN" sz="1800" dirty="0">
              <a:latin typeface="Titillium Web Light" panose="02010600030101010101" charset="0"/>
            </a:endParaRPr>
          </a:p>
          <a:p>
            <a:r>
              <a:rPr lang="zh-CN" altLang="en-US" sz="1100" dirty="0">
                <a:latin typeface="Titillium Web Light" panose="02010600030101010101" charset="0"/>
              </a:rPr>
              <a:t>值得一提的是，</a:t>
            </a:r>
            <a:r>
              <a:rPr lang="en-US" altLang="zh-CN" sz="1100" dirty="0">
                <a:latin typeface="Titillium Web Light" panose="02010600030101010101" charset="0"/>
              </a:rPr>
              <a:t>Python</a:t>
            </a:r>
            <a:r>
              <a:rPr lang="zh-CN" altLang="en-US" sz="1100" dirty="0">
                <a:latin typeface="Titillium Web Light" panose="02010600030101010101" charset="0"/>
              </a:rPr>
              <a:t>作为数据科学工具，其实对潜变量</a:t>
            </a:r>
            <a:r>
              <a:rPr lang="en-US" altLang="zh-CN" sz="1100" dirty="0">
                <a:latin typeface="Titillium Web Light" panose="02010600030101010101" charset="0"/>
              </a:rPr>
              <a:t>/</a:t>
            </a:r>
            <a:r>
              <a:rPr lang="zh-CN" altLang="en-US" sz="1100" dirty="0">
                <a:latin typeface="Titillium Web Light" panose="02010600030101010101" charset="0"/>
              </a:rPr>
              <a:t>结构方程模型（因为该模型理论只用于行为与社会科学，而大数据科学不在乎潜变量模型）的支持比较一般，大部分都是从</a:t>
            </a:r>
            <a:r>
              <a:rPr lang="en-US" altLang="zh-CN" sz="1100" dirty="0">
                <a:latin typeface="Titillium Web Light" panose="02010600030101010101" charset="0"/>
              </a:rPr>
              <a:t>R</a:t>
            </a:r>
            <a:r>
              <a:rPr lang="zh-CN" altLang="en-US" sz="1100" dirty="0">
                <a:latin typeface="Titillium Web Light" panose="02010600030101010101" charset="0"/>
              </a:rPr>
              <a:t>包抄过来的，能用，但比较反直觉。</a:t>
            </a:r>
            <a:endParaRPr lang="en-US" altLang="zh-CN" sz="1100" dirty="0">
              <a:latin typeface="Titillium Web Light" panose="02010600030101010101" charset="0"/>
            </a:endParaRPr>
          </a:p>
        </p:txBody>
      </p:sp>
      <p:sp>
        <p:nvSpPr>
          <p:cNvPr id="4" name="灯片编号占位符 3">
            <a:extLst>
              <a:ext uri="{FF2B5EF4-FFF2-40B4-BE49-F238E27FC236}">
                <a16:creationId xmlns:a16="http://schemas.microsoft.com/office/drawing/2014/main" id="{97087FE0-0B24-47DE-8281-C403BD9AF4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1028" name="Picture 4" descr="fig22">
            <a:extLst>
              <a:ext uri="{FF2B5EF4-FFF2-40B4-BE49-F238E27FC236}">
                <a16:creationId xmlns:a16="http://schemas.microsoft.com/office/drawing/2014/main" id="{4D341FC9-970C-4F9C-A417-25EDCE262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9660" y="1648918"/>
            <a:ext cx="2068011" cy="252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606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62677-5EC4-4593-B23B-A381A791591A}"/>
              </a:ext>
            </a:extLst>
          </p:cNvPr>
          <p:cNvSpPr>
            <a:spLocks noGrp="1"/>
          </p:cNvSpPr>
          <p:nvPr>
            <p:ph type="title"/>
          </p:nvPr>
        </p:nvSpPr>
        <p:spPr/>
        <p:txBody>
          <a:bodyPr/>
          <a:lstStyle/>
          <a:p>
            <a:r>
              <a:rPr lang="zh-CN" altLang="en-US" dirty="0"/>
              <a:t>怎么做？</a:t>
            </a:r>
          </a:p>
        </p:txBody>
      </p:sp>
      <p:sp>
        <p:nvSpPr>
          <p:cNvPr id="3" name="文本占位符 2">
            <a:extLst>
              <a:ext uri="{FF2B5EF4-FFF2-40B4-BE49-F238E27FC236}">
                <a16:creationId xmlns:a16="http://schemas.microsoft.com/office/drawing/2014/main" id="{95889D0D-5082-4BFA-9DE3-146CA39FA535}"/>
              </a:ext>
            </a:extLst>
          </p:cNvPr>
          <p:cNvSpPr>
            <a:spLocks noGrp="1"/>
          </p:cNvSpPr>
          <p:nvPr>
            <p:ph type="body" idx="1"/>
          </p:nvPr>
        </p:nvSpPr>
        <p:spPr/>
        <p:txBody>
          <a:bodyPr/>
          <a:lstStyle/>
          <a:p>
            <a:r>
              <a:rPr lang="zh-CN" altLang="en-US" dirty="0"/>
              <a:t>总之，先画图</a:t>
            </a:r>
          </a:p>
        </p:txBody>
      </p:sp>
      <p:sp>
        <p:nvSpPr>
          <p:cNvPr id="4" name="灯片编号占位符 3">
            <a:extLst>
              <a:ext uri="{FF2B5EF4-FFF2-40B4-BE49-F238E27FC236}">
                <a16:creationId xmlns:a16="http://schemas.microsoft.com/office/drawing/2014/main" id="{83A84AF4-DEA7-4653-8983-263CC676A2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3664829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ctrTitle"/>
          </p:nvPr>
        </p:nvSpPr>
        <p:spPr>
          <a:xfrm>
            <a:off x="975250" y="1695925"/>
            <a:ext cx="719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1. </a:t>
            </a:r>
            <a:r>
              <a:rPr lang="zh-CN" altLang="en-US" dirty="0"/>
              <a:t>构成问题：回归</a:t>
            </a:r>
            <a:endParaRPr dirty="0"/>
          </a:p>
        </p:txBody>
      </p:sp>
      <p:sp>
        <p:nvSpPr>
          <p:cNvPr id="116" name="Google Shape;116;p17"/>
          <p:cNvSpPr txBox="1">
            <a:spLocks noGrp="1"/>
          </p:cNvSpPr>
          <p:nvPr>
            <p:ph type="subTitle" idx="1"/>
          </p:nvPr>
        </p:nvSpPr>
        <p:spPr>
          <a:xfrm>
            <a:off x="975250" y="2876427"/>
            <a:ext cx="7193400" cy="374700"/>
          </a:xfrm>
          <a:prstGeom prst="rect">
            <a:avLst/>
          </a:prstGeom>
        </p:spPr>
        <p:txBody>
          <a:bodyPr spcFirstLastPara="1" wrap="square" lIns="0" tIns="0" rIns="0" bIns="0" anchor="t" anchorCtr="0">
            <a:noAutofit/>
          </a:bodyPr>
          <a:lstStyle/>
          <a:p>
            <a:pPr marL="0" lvl="0" indent="0"/>
            <a:r>
              <a:rPr lang="en-US" altLang="zh-CN" dirty="0"/>
              <a:t>Regression</a:t>
            </a:r>
            <a:endParaRPr dirty="0"/>
          </a:p>
        </p:txBody>
      </p:sp>
      <p:grpSp>
        <p:nvGrpSpPr>
          <p:cNvPr id="117" name="Google Shape;117;p17"/>
          <p:cNvGrpSpPr/>
          <p:nvPr/>
        </p:nvGrpSpPr>
        <p:grpSpPr>
          <a:xfrm>
            <a:off x="1155056" y="1600349"/>
            <a:ext cx="354145" cy="354145"/>
            <a:chOff x="5964175" y="4329750"/>
            <a:chExt cx="421350" cy="421350"/>
          </a:xfrm>
        </p:grpSpPr>
        <p:sp>
          <p:nvSpPr>
            <p:cNvPr id="118" name="Google Shape;118;p17"/>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灯片编号占位符 1">
            <a:extLst>
              <a:ext uri="{FF2B5EF4-FFF2-40B4-BE49-F238E27FC236}">
                <a16:creationId xmlns:a16="http://schemas.microsoft.com/office/drawing/2014/main" id="{82881403-4B86-4CDF-99FA-A7B14ADFE497}"/>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5</a:t>
            </a:fld>
            <a:endParaRPr lang="en" sz="1200" dirty="0">
              <a:solidFill>
                <a:schemeClr val="lt2"/>
              </a:solidFill>
              <a:latin typeface="Quantico"/>
              <a:sym typeface="Quantic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EDD51E-3C2B-4E25-9725-D52CEB177364}"/>
              </a:ext>
            </a:extLst>
          </p:cNvPr>
          <p:cNvSpPr>
            <a:spLocks noGrp="1"/>
          </p:cNvSpPr>
          <p:nvPr>
            <p:ph type="title"/>
          </p:nvPr>
        </p:nvSpPr>
        <p:spPr/>
        <p:txBody>
          <a:bodyPr/>
          <a:lstStyle/>
          <a:p>
            <a:r>
              <a:rPr lang="zh-CN" altLang="en-US" dirty="0"/>
              <a:t>一阶验证性因素分析（潜变量）</a:t>
            </a:r>
          </a:p>
        </p:txBody>
      </p:sp>
      <p:sp>
        <p:nvSpPr>
          <p:cNvPr id="4" name="灯片编号占位符 3">
            <a:extLst>
              <a:ext uri="{FF2B5EF4-FFF2-40B4-BE49-F238E27FC236}">
                <a16:creationId xmlns:a16="http://schemas.microsoft.com/office/drawing/2014/main" id="{CB5A8811-E256-4E2D-81E5-7AF1E89C36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
        <p:nvSpPr>
          <p:cNvPr id="10" name="文本占位符 2">
            <a:extLst>
              <a:ext uri="{FF2B5EF4-FFF2-40B4-BE49-F238E27FC236}">
                <a16:creationId xmlns:a16="http://schemas.microsoft.com/office/drawing/2014/main" id="{50606256-3459-47C1-878E-B23FD08D30F5}"/>
              </a:ext>
            </a:extLst>
          </p:cNvPr>
          <p:cNvSpPr>
            <a:spLocks noGrp="1"/>
          </p:cNvSpPr>
          <p:nvPr>
            <p:ph type="body" idx="1"/>
          </p:nvPr>
        </p:nvSpPr>
        <p:spPr>
          <a:xfrm>
            <a:off x="4008260" y="1568771"/>
            <a:ext cx="4980841" cy="3498480"/>
          </a:xfrm>
        </p:spPr>
        <p:txBody>
          <a:bodyPr/>
          <a:lstStyle/>
          <a:p>
            <a:r>
              <a:rPr lang="zh-CN" altLang="en-US" sz="1800" dirty="0"/>
              <a:t>某个概念由某些东西组成</a:t>
            </a:r>
            <a:endParaRPr lang="en-US" altLang="zh-CN" sz="1800" dirty="0"/>
          </a:p>
          <a:p>
            <a:r>
              <a:rPr lang="zh-CN" altLang="en-US" sz="1800" dirty="0"/>
              <a:t>假设我有</a:t>
            </a:r>
            <a:r>
              <a:rPr lang="en-US" altLang="zh-CN" sz="1800" dirty="0"/>
              <a:t>10</a:t>
            </a:r>
            <a:r>
              <a:rPr lang="zh-CN" altLang="en-US" sz="1800" dirty="0"/>
              <a:t>道题目测量某个维度，我的目的是证明：</a:t>
            </a:r>
            <a:endParaRPr lang="en-US" altLang="zh-CN" sz="1800" dirty="0"/>
          </a:p>
          <a:p>
            <a:pPr lvl="1"/>
            <a:r>
              <a:rPr lang="en-US" altLang="zh-CN" sz="1800" dirty="0"/>
              <a:t>1. </a:t>
            </a:r>
            <a:r>
              <a:rPr lang="zh-CN" altLang="en-US" sz="1800" dirty="0"/>
              <a:t>结构效度：该心理结构存在，即潜变量由这些题目构成</a:t>
            </a:r>
            <a:endParaRPr lang="en-US" altLang="zh-CN" sz="1800" dirty="0"/>
          </a:p>
          <a:p>
            <a:pPr lvl="1"/>
            <a:r>
              <a:rPr lang="en-US" altLang="zh-CN" sz="1200" dirty="0"/>
              <a:t>2. </a:t>
            </a:r>
            <a:r>
              <a:rPr lang="zh-CN" altLang="en-US" sz="1200" dirty="0"/>
              <a:t>你没看错，只有</a:t>
            </a:r>
            <a:r>
              <a:rPr lang="en-US" altLang="zh-CN" sz="1200" dirty="0"/>
              <a:t>1</a:t>
            </a:r>
            <a:r>
              <a:rPr lang="zh-CN" altLang="en-US" sz="1200" dirty="0"/>
              <a:t>，</a:t>
            </a:r>
            <a:r>
              <a:rPr lang="en-US" altLang="zh-CN" sz="1200" dirty="0"/>
              <a:t>CFA</a:t>
            </a:r>
            <a:r>
              <a:rPr lang="zh-CN" altLang="en-US" sz="1200" dirty="0"/>
              <a:t>只能用于证明结构效度</a:t>
            </a:r>
            <a:endParaRPr lang="en-US" altLang="zh-CN" sz="1200" dirty="0"/>
          </a:p>
          <a:p>
            <a:pPr lvl="1"/>
            <a:endParaRPr lang="en-US" altLang="zh-CN" sz="1800" dirty="0"/>
          </a:p>
          <a:p>
            <a:r>
              <a:rPr lang="zh-CN" altLang="en-US" sz="1800" dirty="0"/>
              <a:t>他们均为连续性变量</a:t>
            </a:r>
            <a:endParaRPr lang="en-US" altLang="zh-CN" sz="1800" dirty="0"/>
          </a:p>
          <a:p>
            <a:pPr lvl="1"/>
            <a:r>
              <a:rPr lang="zh-CN" altLang="en-US" sz="1800" dirty="0"/>
              <a:t>该情景下，李克特可以“容忍”是连续的</a:t>
            </a:r>
            <a:endParaRPr lang="en-US" altLang="zh-CN" sz="1800" dirty="0"/>
          </a:p>
          <a:p>
            <a:pPr lvl="1"/>
            <a:r>
              <a:rPr lang="zh-CN" altLang="en-US" sz="1800" dirty="0"/>
              <a:t>普通的结构方程模型要求是连续性，离散变量应进入更深的方法</a:t>
            </a:r>
            <a:endParaRPr lang="en-US" altLang="zh-CN" sz="1800" dirty="0"/>
          </a:p>
        </p:txBody>
      </p:sp>
      <p:pic>
        <p:nvPicPr>
          <p:cNvPr id="2054" name="Picture 6">
            <a:extLst>
              <a:ext uri="{FF2B5EF4-FFF2-40B4-BE49-F238E27FC236}">
                <a16:creationId xmlns:a16="http://schemas.microsoft.com/office/drawing/2014/main" id="{4BFFF227-C761-4864-815B-BF10A0555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911" y="1633928"/>
            <a:ext cx="3075016" cy="3083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1111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高阶验证性因素分析（潜变量）</a:t>
            </a:r>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7" name="图片 6">
            <a:extLst>
              <a:ext uri="{FF2B5EF4-FFF2-40B4-BE49-F238E27FC236}">
                <a16:creationId xmlns:a16="http://schemas.microsoft.com/office/drawing/2014/main" id="{9851F5B6-069F-4FC5-A371-4591C496F146}"/>
              </a:ext>
            </a:extLst>
          </p:cNvPr>
          <p:cNvPicPr>
            <a:picLocks noChangeAspect="1"/>
          </p:cNvPicPr>
          <p:nvPr/>
        </p:nvPicPr>
        <p:blipFill>
          <a:blip r:embed="rId2"/>
          <a:stretch>
            <a:fillRect/>
          </a:stretch>
        </p:blipFill>
        <p:spPr>
          <a:xfrm>
            <a:off x="881524" y="1726653"/>
            <a:ext cx="3383573" cy="2049958"/>
          </a:xfrm>
          <a:prstGeom prst="rect">
            <a:avLst/>
          </a:prstGeom>
        </p:spPr>
      </p:pic>
      <p:pic>
        <p:nvPicPr>
          <p:cNvPr id="15" name="图片 14">
            <a:extLst>
              <a:ext uri="{FF2B5EF4-FFF2-40B4-BE49-F238E27FC236}">
                <a16:creationId xmlns:a16="http://schemas.microsoft.com/office/drawing/2014/main" id="{91B9839A-90CB-488B-B9A9-2A8F3749550D}"/>
              </a:ext>
            </a:extLst>
          </p:cNvPr>
          <p:cNvPicPr>
            <a:picLocks noChangeAspect="1"/>
          </p:cNvPicPr>
          <p:nvPr/>
        </p:nvPicPr>
        <p:blipFill>
          <a:blip r:embed="rId3"/>
          <a:stretch>
            <a:fillRect/>
          </a:stretch>
        </p:blipFill>
        <p:spPr>
          <a:xfrm>
            <a:off x="4667436" y="1462511"/>
            <a:ext cx="3665630" cy="3407940"/>
          </a:xfrm>
          <a:prstGeom prst="rect">
            <a:avLst/>
          </a:prstGeom>
        </p:spPr>
      </p:pic>
    </p:spTree>
    <p:extLst>
      <p:ext uri="{BB962C8B-B14F-4D97-AF65-F5344CB8AC3E}">
        <p14:creationId xmlns:p14="http://schemas.microsoft.com/office/powerpoint/2010/main" val="3110852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8C472-9C2F-4582-8178-7393DE9BE163}"/>
              </a:ext>
            </a:extLst>
          </p:cNvPr>
          <p:cNvSpPr>
            <a:spLocks noGrp="1"/>
          </p:cNvSpPr>
          <p:nvPr>
            <p:ph type="title"/>
          </p:nvPr>
        </p:nvSpPr>
        <p:spPr/>
        <p:txBody>
          <a:bodyPr/>
          <a:lstStyle/>
          <a:p>
            <a:r>
              <a:rPr lang="zh-CN" altLang="en-US" dirty="0"/>
              <a:t>在</a:t>
            </a:r>
            <a:r>
              <a:rPr lang="en-US" altLang="zh-CN" dirty="0"/>
              <a:t>CB-SEM</a:t>
            </a:r>
            <a:r>
              <a:rPr lang="zh-CN" altLang="en-US" dirty="0"/>
              <a:t>中，因果是如何建立的？</a:t>
            </a:r>
          </a:p>
        </p:txBody>
      </p:sp>
      <p:sp>
        <p:nvSpPr>
          <p:cNvPr id="4" name="灯片编号占位符 3">
            <a:extLst>
              <a:ext uri="{FF2B5EF4-FFF2-40B4-BE49-F238E27FC236}">
                <a16:creationId xmlns:a16="http://schemas.microsoft.com/office/drawing/2014/main" id="{A4E0637E-7587-4C63-A537-466B3E45EA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cxnSp>
        <p:nvCxnSpPr>
          <p:cNvPr id="5" name="直接箭头连接符 4">
            <a:extLst>
              <a:ext uri="{FF2B5EF4-FFF2-40B4-BE49-F238E27FC236}">
                <a16:creationId xmlns:a16="http://schemas.microsoft.com/office/drawing/2014/main" id="{9DADC7F3-67BB-468F-85F9-8B8BC2FAD489}"/>
              </a:ext>
            </a:extLst>
          </p:cNvPr>
          <p:cNvCxnSpPr/>
          <p:nvPr/>
        </p:nvCxnSpPr>
        <p:spPr>
          <a:xfrm>
            <a:off x="975250" y="1824957"/>
            <a:ext cx="1124262"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FDC63BED-881B-45CB-84E9-78F680AA4C84}"/>
              </a:ext>
            </a:extLst>
          </p:cNvPr>
          <p:cNvSpPr txBox="1"/>
          <p:nvPr/>
        </p:nvSpPr>
        <p:spPr>
          <a:xfrm>
            <a:off x="975250" y="2032742"/>
            <a:ext cx="7060126" cy="2862322"/>
          </a:xfrm>
          <a:prstGeom prst="rect">
            <a:avLst/>
          </a:prstGeom>
          <a:noFill/>
        </p:spPr>
        <p:txBody>
          <a:bodyPr wrap="square" rtlCol="0">
            <a:spAutoFit/>
          </a:bodyPr>
          <a:lstStyle/>
          <a:p>
            <a:r>
              <a:rPr lang="zh-CN" altLang="en-US" sz="1800" dirty="0">
                <a:solidFill>
                  <a:schemeClr val="lt1"/>
                </a:solidFill>
                <a:latin typeface="Titillium Web Light" panose="02010600030101010101" charset="0"/>
                <a:ea typeface="+mj-ea"/>
                <a:sym typeface="Quantico"/>
              </a:rPr>
              <a:t>代表单向因果</a:t>
            </a:r>
            <a:endParaRPr lang="en-US" altLang="zh-CN" sz="1800" dirty="0">
              <a:solidFill>
                <a:schemeClr val="lt1"/>
              </a:solidFill>
              <a:latin typeface="Titillium Web Light" panose="02010600030101010101" charset="0"/>
              <a:ea typeface="+mj-ea"/>
              <a:sym typeface="Quantico"/>
            </a:endParaRPr>
          </a:p>
          <a:p>
            <a:endParaRPr lang="en-US" altLang="zh-CN" sz="1800" dirty="0">
              <a:solidFill>
                <a:schemeClr val="lt1"/>
              </a:solidFill>
              <a:latin typeface="Titillium Web Light" panose="02010600030101010101" charset="0"/>
              <a:ea typeface="+mj-ea"/>
              <a:sym typeface="Quantico"/>
            </a:endParaRPr>
          </a:p>
          <a:p>
            <a:r>
              <a:rPr lang="zh-CN" altLang="en-US" sz="1800" dirty="0">
                <a:solidFill>
                  <a:schemeClr val="lt1"/>
                </a:solidFill>
                <a:latin typeface="Titillium Web Light" panose="02010600030101010101" charset="0"/>
                <a:ea typeface="+mj-ea"/>
                <a:sym typeface="Quantico"/>
              </a:rPr>
              <a:t>但大多数研究生用上的（简单版）</a:t>
            </a:r>
            <a:r>
              <a:rPr lang="en-US" altLang="zh-CN" sz="1800" dirty="0">
                <a:solidFill>
                  <a:schemeClr val="lt1"/>
                </a:solidFill>
                <a:latin typeface="Titillium Web Light" panose="02010600030101010101" charset="0"/>
                <a:ea typeface="+mj-ea"/>
                <a:sym typeface="Quantico"/>
              </a:rPr>
              <a:t>SEM</a:t>
            </a:r>
            <a:r>
              <a:rPr lang="zh-CN" altLang="en-US" sz="1800" dirty="0">
                <a:solidFill>
                  <a:schemeClr val="lt1"/>
                </a:solidFill>
                <a:latin typeface="Titillium Web Light" panose="02010600030101010101" charset="0"/>
                <a:ea typeface="+mj-ea"/>
                <a:sym typeface="Quantico"/>
              </a:rPr>
              <a:t>其实是假因果，没有真正的因果关系，所谓的因果只是</a:t>
            </a:r>
            <a:r>
              <a:rPr lang="en-US" altLang="zh-CN" sz="1800" dirty="0">
                <a:solidFill>
                  <a:schemeClr val="lt1"/>
                </a:solidFill>
                <a:latin typeface="Titillium Web Light" panose="02010600030101010101" charset="0"/>
                <a:ea typeface="+mj-ea"/>
                <a:sym typeface="Quantico"/>
              </a:rPr>
              <a:t>y</a:t>
            </a:r>
            <a:r>
              <a:rPr lang="zh-CN" altLang="en-US" sz="1800" dirty="0">
                <a:solidFill>
                  <a:schemeClr val="lt1"/>
                </a:solidFill>
                <a:latin typeface="Titillium Web Light" panose="02010600030101010101" charset="0"/>
                <a:ea typeface="+mj-ea"/>
                <a:sym typeface="Quantico"/>
              </a:rPr>
              <a:t>与</a:t>
            </a:r>
            <a:r>
              <a:rPr lang="en-US" altLang="zh-CN" sz="1800" dirty="0">
                <a:solidFill>
                  <a:schemeClr val="lt1"/>
                </a:solidFill>
                <a:latin typeface="Titillium Web Light" panose="02010600030101010101" charset="0"/>
                <a:ea typeface="+mj-ea"/>
                <a:sym typeface="Quantico"/>
              </a:rPr>
              <a:t>x</a:t>
            </a:r>
          </a:p>
          <a:p>
            <a:endParaRPr lang="en-US" altLang="zh-CN" sz="1800" dirty="0">
              <a:solidFill>
                <a:schemeClr val="bg1"/>
              </a:solidFill>
              <a:latin typeface="Titillium Web Light" panose="02010600030101010101" charset="0"/>
              <a:ea typeface="+mj-ea"/>
              <a:sym typeface="Quantico"/>
            </a:endParaRPr>
          </a:p>
          <a:p>
            <a:r>
              <a:rPr lang="zh-CN" altLang="en-US" sz="1800" dirty="0">
                <a:solidFill>
                  <a:schemeClr val="bg1"/>
                </a:solidFill>
                <a:latin typeface="Titillium Web Light" panose="02010600030101010101" charset="0"/>
                <a:ea typeface="+mj-ea"/>
                <a:sym typeface="Quantico"/>
              </a:rPr>
              <a:t>因此，每一条线（路径）代表一个回归。最常见的拟合方法是最大似然（</a:t>
            </a:r>
            <a:r>
              <a:rPr lang="en-US" altLang="zh-CN" sz="1800" dirty="0">
                <a:solidFill>
                  <a:schemeClr val="bg1"/>
                </a:solidFill>
                <a:latin typeface="Titillium Web Light" panose="02010600030101010101" charset="0"/>
                <a:ea typeface="+mj-ea"/>
                <a:sym typeface="Quantico"/>
              </a:rPr>
              <a:t>ML</a:t>
            </a:r>
            <a:r>
              <a:rPr lang="zh-CN" altLang="en-US" sz="1800" dirty="0">
                <a:solidFill>
                  <a:schemeClr val="bg1"/>
                </a:solidFill>
                <a:latin typeface="Titillium Web Light" panose="02010600030101010101" charset="0"/>
                <a:ea typeface="+mj-ea"/>
                <a:sym typeface="Quantico"/>
              </a:rPr>
              <a:t>）或受限最大似然（</a:t>
            </a:r>
            <a:r>
              <a:rPr lang="en-US" altLang="zh-CN" sz="1800" dirty="0" err="1">
                <a:solidFill>
                  <a:schemeClr val="bg1"/>
                </a:solidFill>
                <a:latin typeface="Titillium Web Light" panose="02010600030101010101" charset="0"/>
                <a:ea typeface="+mj-ea"/>
                <a:sym typeface="Quantico"/>
              </a:rPr>
              <a:t>ReML</a:t>
            </a:r>
            <a:r>
              <a:rPr lang="zh-CN" altLang="en-US" sz="1800" dirty="0">
                <a:solidFill>
                  <a:schemeClr val="bg1"/>
                </a:solidFill>
                <a:latin typeface="Titillium Web Light" panose="02010600030101010101" charset="0"/>
                <a:ea typeface="+mj-ea"/>
                <a:sym typeface="Quantico"/>
              </a:rPr>
              <a:t>），反映到回归方法中，就是</a:t>
            </a:r>
            <a:r>
              <a:rPr lang="en-US" altLang="zh-CN" sz="1800" dirty="0">
                <a:solidFill>
                  <a:schemeClr val="bg1"/>
                </a:solidFill>
                <a:latin typeface="Titillium Web Light" panose="02010600030101010101" charset="0"/>
                <a:ea typeface="+mj-ea"/>
                <a:sym typeface="Quantico"/>
              </a:rPr>
              <a:t>GLM</a:t>
            </a:r>
            <a:r>
              <a:rPr lang="zh-CN" altLang="en-US" sz="1800" dirty="0">
                <a:solidFill>
                  <a:schemeClr val="bg1"/>
                </a:solidFill>
                <a:latin typeface="Titillium Web Light" panose="02010600030101010101" charset="0"/>
                <a:ea typeface="+mj-ea"/>
                <a:sym typeface="Quantico"/>
              </a:rPr>
              <a:t>（广义线性模型）。</a:t>
            </a:r>
            <a:endParaRPr lang="en-US" altLang="zh-CN" sz="1800" dirty="0">
              <a:solidFill>
                <a:schemeClr val="bg1"/>
              </a:solidFill>
              <a:latin typeface="Titillium Web Light" panose="02010600030101010101" charset="0"/>
              <a:ea typeface="+mj-ea"/>
              <a:sym typeface="Quantico"/>
            </a:endParaRPr>
          </a:p>
          <a:p>
            <a:endParaRPr lang="en-US" altLang="zh-CN" sz="1800" dirty="0">
              <a:solidFill>
                <a:schemeClr val="bg1"/>
              </a:solidFill>
              <a:latin typeface="Titillium Web Light" panose="02010600030101010101" charset="0"/>
              <a:ea typeface="+mj-ea"/>
              <a:sym typeface="Quantico"/>
            </a:endParaRPr>
          </a:p>
          <a:p>
            <a:r>
              <a:rPr lang="zh-CN" altLang="en-US" sz="1800" dirty="0">
                <a:solidFill>
                  <a:schemeClr val="bg1"/>
                </a:solidFill>
                <a:latin typeface="Titillium Web Light" panose="02010600030101010101" charset="0"/>
                <a:ea typeface="+mj-ea"/>
                <a:sym typeface="Quantico"/>
              </a:rPr>
              <a:t>在</a:t>
            </a:r>
            <a:r>
              <a:rPr lang="en-US" altLang="zh-CN" sz="1800" dirty="0">
                <a:solidFill>
                  <a:schemeClr val="bg1"/>
                </a:solidFill>
                <a:latin typeface="Titillium Web Light" panose="02010600030101010101" charset="0"/>
                <a:ea typeface="+mj-ea"/>
                <a:sym typeface="Quantico"/>
              </a:rPr>
              <a:t>PLS-SEM</a:t>
            </a:r>
            <a:r>
              <a:rPr lang="zh-CN" altLang="en-US" sz="1800" dirty="0">
                <a:solidFill>
                  <a:schemeClr val="bg1"/>
                </a:solidFill>
                <a:latin typeface="Titillium Web Light" panose="02010600030101010101" charset="0"/>
                <a:ea typeface="+mj-ea"/>
                <a:sym typeface="Quantico"/>
              </a:rPr>
              <a:t>中，每一条线（路径）代表一个</a:t>
            </a:r>
            <a:r>
              <a:rPr lang="en-US" altLang="zh-CN" sz="1800" dirty="0">
                <a:solidFill>
                  <a:schemeClr val="bg1"/>
                </a:solidFill>
                <a:latin typeface="Titillium Web Light" panose="02010600030101010101" charset="0"/>
                <a:ea typeface="+mj-ea"/>
                <a:sym typeface="Quantico"/>
              </a:rPr>
              <a:t>PLS</a:t>
            </a:r>
            <a:r>
              <a:rPr lang="zh-CN" altLang="en-US" sz="1800" dirty="0">
                <a:solidFill>
                  <a:schemeClr val="bg1"/>
                </a:solidFill>
                <a:latin typeface="Titillium Web Light" panose="02010600030101010101" charset="0"/>
                <a:ea typeface="+mj-ea"/>
                <a:sym typeface="Quantico"/>
              </a:rPr>
              <a:t>回归。</a:t>
            </a:r>
          </a:p>
        </p:txBody>
      </p:sp>
    </p:spTree>
    <p:extLst>
      <p:ext uri="{BB962C8B-B14F-4D97-AF65-F5344CB8AC3E}">
        <p14:creationId xmlns:p14="http://schemas.microsoft.com/office/powerpoint/2010/main" val="3363431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二阶验证性因素分析（潜变量） </a:t>
            </a:r>
            <a:br>
              <a:rPr lang="en-US" altLang="zh-CN" dirty="0"/>
            </a:br>
            <a:r>
              <a:rPr lang="zh-CN" altLang="en-US" sz="1600" dirty="0"/>
              <a:t>（不能被接受的错误示范）</a:t>
            </a:r>
            <a:endParaRPr lang="zh-CN" altLang="en-US" dirty="0"/>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6" name="图片 5">
            <a:extLst>
              <a:ext uri="{FF2B5EF4-FFF2-40B4-BE49-F238E27FC236}">
                <a16:creationId xmlns:a16="http://schemas.microsoft.com/office/drawing/2014/main" id="{F37E08CA-6674-4535-8AFF-7873F3293777}"/>
              </a:ext>
            </a:extLst>
          </p:cNvPr>
          <p:cNvPicPr>
            <a:picLocks noChangeAspect="1"/>
          </p:cNvPicPr>
          <p:nvPr/>
        </p:nvPicPr>
        <p:blipFill>
          <a:blip r:embed="rId2"/>
          <a:stretch>
            <a:fillRect/>
          </a:stretch>
        </p:blipFill>
        <p:spPr>
          <a:xfrm>
            <a:off x="156072" y="1824990"/>
            <a:ext cx="4544568" cy="2712720"/>
          </a:xfrm>
          <a:prstGeom prst="rect">
            <a:avLst/>
          </a:prstGeom>
        </p:spPr>
      </p:pic>
      <p:pic>
        <p:nvPicPr>
          <p:cNvPr id="5" name="Picture 2" descr="SEM: Confirmatory Factor Analysis (David A. Kenny)">
            <a:extLst>
              <a:ext uri="{FF2B5EF4-FFF2-40B4-BE49-F238E27FC236}">
                <a16:creationId xmlns:a16="http://schemas.microsoft.com/office/drawing/2014/main" id="{96AEC6FF-D3BD-492A-8970-F79CACB24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052" y="1841560"/>
            <a:ext cx="3604881" cy="269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6661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D1A6D4-5D07-467C-B0CA-8BB8428FE675}"/>
              </a:ext>
            </a:extLst>
          </p:cNvPr>
          <p:cNvSpPr>
            <a:spLocks noGrp="1"/>
          </p:cNvSpPr>
          <p:nvPr>
            <p:ph type="title"/>
          </p:nvPr>
        </p:nvSpPr>
        <p:spPr/>
        <p:txBody>
          <a:bodyPr/>
          <a:lstStyle/>
          <a:p>
            <a:r>
              <a:rPr lang="zh-CN" altLang="en-US" dirty="0"/>
              <a:t>饱和模型问题（与自由度有关）</a:t>
            </a:r>
          </a:p>
        </p:txBody>
      </p:sp>
      <p:sp>
        <p:nvSpPr>
          <p:cNvPr id="4" name="灯片编号占位符 3">
            <a:extLst>
              <a:ext uri="{FF2B5EF4-FFF2-40B4-BE49-F238E27FC236}">
                <a16:creationId xmlns:a16="http://schemas.microsoft.com/office/drawing/2014/main" id="{A4EAF569-6D7A-43D8-9DB8-3A3365D248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6" name="图片 5">
            <a:extLst>
              <a:ext uri="{FF2B5EF4-FFF2-40B4-BE49-F238E27FC236}">
                <a16:creationId xmlns:a16="http://schemas.microsoft.com/office/drawing/2014/main" id="{14B89946-84D3-40BA-9CC1-8C61ACEBA11A}"/>
              </a:ext>
            </a:extLst>
          </p:cNvPr>
          <p:cNvPicPr>
            <a:picLocks noChangeAspect="1"/>
          </p:cNvPicPr>
          <p:nvPr/>
        </p:nvPicPr>
        <p:blipFill>
          <a:blip r:embed="rId2"/>
          <a:stretch>
            <a:fillRect/>
          </a:stretch>
        </p:blipFill>
        <p:spPr>
          <a:xfrm>
            <a:off x="0" y="2230146"/>
            <a:ext cx="9144000" cy="2482027"/>
          </a:xfrm>
          <a:prstGeom prst="rect">
            <a:avLst/>
          </a:prstGeom>
        </p:spPr>
      </p:pic>
    </p:spTree>
    <p:extLst>
      <p:ext uri="{BB962C8B-B14F-4D97-AF65-F5344CB8AC3E}">
        <p14:creationId xmlns:p14="http://schemas.microsoft.com/office/powerpoint/2010/main" val="31081389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二阶验证性因素分析的初阶表达形式</a:t>
            </a:r>
            <a:br>
              <a:rPr lang="en-US" altLang="zh-CN" dirty="0"/>
            </a:br>
            <a:r>
              <a:rPr lang="zh-CN" altLang="en-US" sz="1600" dirty="0"/>
              <a:t>（一些可以被接受的错误示范，但个人意见）</a:t>
            </a:r>
            <a:endParaRPr lang="zh-CN" altLang="en-US" dirty="0"/>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7" name="图片 6">
            <a:extLst>
              <a:ext uri="{FF2B5EF4-FFF2-40B4-BE49-F238E27FC236}">
                <a16:creationId xmlns:a16="http://schemas.microsoft.com/office/drawing/2014/main" id="{3F588296-D81F-442C-98FC-F3F87306FB4C}"/>
              </a:ext>
            </a:extLst>
          </p:cNvPr>
          <p:cNvPicPr>
            <a:picLocks noChangeAspect="1"/>
          </p:cNvPicPr>
          <p:nvPr/>
        </p:nvPicPr>
        <p:blipFill>
          <a:blip r:embed="rId2"/>
          <a:stretch>
            <a:fillRect/>
          </a:stretch>
        </p:blipFill>
        <p:spPr>
          <a:xfrm>
            <a:off x="2255971" y="1772070"/>
            <a:ext cx="4409656" cy="3098381"/>
          </a:xfrm>
          <a:prstGeom prst="rect">
            <a:avLst/>
          </a:prstGeom>
        </p:spPr>
      </p:pic>
    </p:spTree>
    <p:extLst>
      <p:ext uri="{BB962C8B-B14F-4D97-AF65-F5344CB8AC3E}">
        <p14:creationId xmlns:p14="http://schemas.microsoft.com/office/powerpoint/2010/main" val="4114424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1391B8-6F6F-4CAC-8C88-9A16FEC352CC}"/>
              </a:ext>
            </a:extLst>
          </p:cNvPr>
          <p:cNvSpPr>
            <a:spLocks noGrp="1"/>
          </p:cNvSpPr>
          <p:nvPr>
            <p:ph type="title"/>
          </p:nvPr>
        </p:nvSpPr>
        <p:spPr/>
        <p:txBody>
          <a:bodyPr/>
          <a:lstStyle/>
          <a:p>
            <a:r>
              <a:rPr lang="zh-CN" altLang="en-US" dirty="0"/>
              <a:t>二阶验证性因素分析的不同情况</a:t>
            </a:r>
          </a:p>
        </p:txBody>
      </p:sp>
      <p:sp>
        <p:nvSpPr>
          <p:cNvPr id="4" name="灯片编号占位符 3">
            <a:extLst>
              <a:ext uri="{FF2B5EF4-FFF2-40B4-BE49-F238E27FC236}">
                <a16:creationId xmlns:a16="http://schemas.microsoft.com/office/drawing/2014/main" id="{BD81F754-7805-447B-8D6C-C018E4328D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pic>
        <p:nvPicPr>
          <p:cNvPr id="6" name="图片 5">
            <a:extLst>
              <a:ext uri="{FF2B5EF4-FFF2-40B4-BE49-F238E27FC236}">
                <a16:creationId xmlns:a16="http://schemas.microsoft.com/office/drawing/2014/main" id="{832FE4EE-E95D-4E5B-B79B-1262C6E8865B}"/>
              </a:ext>
            </a:extLst>
          </p:cNvPr>
          <p:cNvPicPr>
            <a:picLocks noChangeAspect="1"/>
          </p:cNvPicPr>
          <p:nvPr/>
        </p:nvPicPr>
        <p:blipFill>
          <a:blip r:embed="rId2"/>
          <a:stretch>
            <a:fillRect/>
          </a:stretch>
        </p:blipFill>
        <p:spPr>
          <a:xfrm>
            <a:off x="975250" y="1568495"/>
            <a:ext cx="3568562" cy="3510631"/>
          </a:xfrm>
          <a:prstGeom prst="rect">
            <a:avLst/>
          </a:prstGeom>
        </p:spPr>
      </p:pic>
    </p:spTree>
    <p:extLst>
      <p:ext uri="{BB962C8B-B14F-4D97-AF65-F5344CB8AC3E}">
        <p14:creationId xmlns:p14="http://schemas.microsoft.com/office/powerpoint/2010/main" val="25411878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27F77-9F3A-416D-AA16-0BABA0F3CE7D}"/>
              </a:ext>
            </a:extLst>
          </p:cNvPr>
          <p:cNvSpPr>
            <a:spLocks noGrp="1"/>
          </p:cNvSpPr>
          <p:nvPr>
            <p:ph type="title"/>
          </p:nvPr>
        </p:nvSpPr>
        <p:spPr/>
        <p:txBody>
          <a:bodyPr/>
          <a:lstStyle/>
          <a:p>
            <a:r>
              <a:rPr lang="zh-CN" altLang="en-US" dirty="0"/>
              <a:t>因子分析的二步骤（</a:t>
            </a:r>
            <a:r>
              <a:rPr lang="en-US" altLang="zh-CN" dirty="0"/>
              <a:t>2-steps</a:t>
            </a:r>
            <a:r>
              <a:rPr lang="zh-CN" altLang="en-US" dirty="0"/>
              <a:t>）</a:t>
            </a:r>
          </a:p>
        </p:txBody>
      </p:sp>
      <p:sp>
        <p:nvSpPr>
          <p:cNvPr id="3" name="文本占位符 2">
            <a:extLst>
              <a:ext uri="{FF2B5EF4-FFF2-40B4-BE49-F238E27FC236}">
                <a16:creationId xmlns:a16="http://schemas.microsoft.com/office/drawing/2014/main" id="{6575B4CF-467A-4284-9FF7-8A52BBC6A45A}"/>
              </a:ext>
            </a:extLst>
          </p:cNvPr>
          <p:cNvSpPr>
            <a:spLocks noGrp="1"/>
          </p:cNvSpPr>
          <p:nvPr>
            <p:ph type="body" idx="1"/>
          </p:nvPr>
        </p:nvSpPr>
        <p:spPr>
          <a:xfrm>
            <a:off x="975250" y="1575121"/>
            <a:ext cx="7193400" cy="3156774"/>
          </a:xfrm>
        </p:spPr>
        <p:txBody>
          <a:bodyPr/>
          <a:lstStyle/>
          <a:p>
            <a:r>
              <a:rPr lang="zh-CN" altLang="en-US" dirty="0"/>
              <a:t>假设一个情景：你拿到一些题目，你不是很清楚这些题目测评的是什么，你想要用上这些题目</a:t>
            </a:r>
            <a:endParaRPr lang="en-US" altLang="zh-CN" dirty="0"/>
          </a:p>
          <a:p>
            <a:endParaRPr lang="en-US" altLang="zh-CN" dirty="0"/>
          </a:p>
          <a:p>
            <a:endParaRPr lang="en-US" altLang="zh-CN" dirty="0"/>
          </a:p>
          <a:p>
            <a:r>
              <a:rPr lang="zh-CN" altLang="en-US" dirty="0"/>
              <a:t>分半数据使用</a:t>
            </a:r>
            <a:r>
              <a:rPr lang="en-US" altLang="zh-CN" dirty="0"/>
              <a:t>EFA+CFA</a:t>
            </a:r>
            <a:r>
              <a:rPr lang="zh-CN" altLang="en-US" dirty="0"/>
              <a:t>：得到因子结构，再使用验证性因素分析证明它</a:t>
            </a:r>
            <a:endParaRPr lang="en-US" altLang="zh-CN" dirty="0"/>
          </a:p>
          <a:p>
            <a:r>
              <a:rPr lang="zh-CN" altLang="en-US" dirty="0"/>
              <a:t>与机器学习中的训练集</a:t>
            </a:r>
            <a:r>
              <a:rPr lang="en-US" altLang="zh-CN" dirty="0"/>
              <a:t>-</a:t>
            </a:r>
            <a:r>
              <a:rPr lang="zh-CN" altLang="en-US" dirty="0"/>
              <a:t>验证集思路一致</a:t>
            </a:r>
          </a:p>
        </p:txBody>
      </p:sp>
      <p:sp>
        <p:nvSpPr>
          <p:cNvPr id="4" name="灯片编号占位符 3">
            <a:extLst>
              <a:ext uri="{FF2B5EF4-FFF2-40B4-BE49-F238E27FC236}">
                <a16:creationId xmlns:a16="http://schemas.microsoft.com/office/drawing/2014/main" id="{6124D691-4E08-4167-B38E-98167AA915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24986317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F4B76-F944-4953-A4D6-7D11F1EF34E3}"/>
              </a:ext>
            </a:extLst>
          </p:cNvPr>
          <p:cNvSpPr>
            <a:spLocks noGrp="1"/>
          </p:cNvSpPr>
          <p:nvPr>
            <p:ph type="title"/>
          </p:nvPr>
        </p:nvSpPr>
        <p:spPr/>
        <p:txBody>
          <a:bodyPr/>
          <a:lstStyle/>
          <a:p>
            <a:r>
              <a:rPr lang="zh-CN" altLang="en-US" dirty="0"/>
              <a:t>因子分析的二步骤</a:t>
            </a:r>
          </a:p>
        </p:txBody>
      </p:sp>
      <p:sp>
        <p:nvSpPr>
          <p:cNvPr id="4" name="灯片编号占位符 3">
            <a:extLst>
              <a:ext uri="{FF2B5EF4-FFF2-40B4-BE49-F238E27FC236}">
                <a16:creationId xmlns:a16="http://schemas.microsoft.com/office/drawing/2014/main" id="{458A60DE-791B-428C-8FB7-21480350ED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pic>
        <p:nvPicPr>
          <p:cNvPr id="2050" name="Picture 2" descr="Lecture 2. Confirmatory factor analysis">
            <a:extLst>
              <a:ext uri="{FF2B5EF4-FFF2-40B4-BE49-F238E27FC236}">
                <a16:creationId xmlns:a16="http://schemas.microsoft.com/office/drawing/2014/main" id="{9440271D-FDB7-485B-ABCF-B8BD134896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672" y="1682729"/>
            <a:ext cx="5256551" cy="291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672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2168C-0A83-4A91-9862-D48D05E59B12}"/>
              </a:ext>
            </a:extLst>
          </p:cNvPr>
          <p:cNvSpPr>
            <a:spLocks noGrp="1"/>
          </p:cNvSpPr>
          <p:nvPr>
            <p:ph type="title"/>
          </p:nvPr>
        </p:nvSpPr>
        <p:spPr>
          <a:xfrm>
            <a:off x="-1" y="0"/>
            <a:ext cx="8497957" cy="974035"/>
          </a:xfrm>
        </p:spPr>
        <p:txBody>
          <a:bodyPr/>
          <a:lstStyle/>
          <a:p>
            <a:r>
              <a:rPr lang="zh-CN" altLang="en-US" dirty="0"/>
              <a:t>一个经典案例</a:t>
            </a:r>
            <a:r>
              <a:rPr lang="zh-CN" altLang="en-US" sz="1800" dirty="0"/>
              <a:t>（在连续或近似连续场景下）</a:t>
            </a:r>
            <a:br>
              <a:rPr lang="en-US" altLang="zh-CN" sz="1800" dirty="0"/>
            </a:br>
            <a:br>
              <a:rPr lang="en-US" altLang="zh-CN" sz="1800" dirty="0"/>
            </a:br>
            <a:r>
              <a:rPr lang="en-US" altLang="zh-CN" sz="1800" dirty="0"/>
              <a:t>	</a:t>
            </a:r>
            <a:r>
              <a:rPr lang="zh-CN" altLang="en-US" sz="2000" dirty="0"/>
              <a:t>你想要研究心理概念“焦虑”是由什么组成</a:t>
            </a:r>
            <a:r>
              <a:rPr lang="en-US" altLang="zh-CN" sz="2000" dirty="0"/>
              <a:t>/</a:t>
            </a:r>
            <a:r>
              <a:rPr lang="zh-CN" altLang="en-US" sz="2000" dirty="0"/>
              <a:t>构成的</a:t>
            </a:r>
            <a:endParaRPr lang="zh-CN" altLang="en-US" dirty="0"/>
          </a:p>
        </p:txBody>
      </p:sp>
      <p:sp>
        <p:nvSpPr>
          <p:cNvPr id="3" name="文本占位符 2">
            <a:extLst>
              <a:ext uri="{FF2B5EF4-FFF2-40B4-BE49-F238E27FC236}">
                <a16:creationId xmlns:a16="http://schemas.microsoft.com/office/drawing/2014/main" id="{9D2272D9-47A1-4229-95D4-875A339BF24D}"/>
              </a:ext>
            </a:extLst>
          </p:cNvPr>
          <p:cNvSpPr>
            <a:spLocks noGrp="1"/>
          </p:cNvSpPr>
          <p:nvPr>
            <p:ph type="body" idx="1"/>
          </p:nvPr>
        </p:nvSpPr>
        <p:spPr>
          <a:xfrm>
            <a:off x="975250" y="1113228"/>
            <a:ext cx="7309016" cy="3757223"/>
          </a:xfrm>
        </p:spPr>
        <p:txBody>
          <a:bodyPr/>
          <a:lstStyle/>
          <a:p>
            <a:r>
              <a:rPr lang="zh-CN" altLang="en-US" sz="1400" dirty="0"/>
              <a:t>你手上的资源有可能有很多，也有可能没有，它们可能包括：</a:t>
            </a:r>
            <a:endParaRPr lang="en-US" altLang="zh-CN" sz="1400" dirty="0"/>
          </a:p>
          <a:p>
            <a:pPr lvl="1"/>
            <a:r>
              <a:rPr lang="en-US" altLang="zh-CN" sz="1400" dirty="0"/>
              <a:t>1. </a:t>
            </a:r>
            <a:r>
              <a:rPr lang="zh-CN" altLang="en-US" sz="600" dirty="0"/>
              <a:t>通过查阅文献，得到一个焦虑可能由“哪些东西”构成的框架</a:t>
            </a:r>
            <a:endParaRPr lang="en-US" altLang="zh-CN" sz="600" dirty="0"/>
          </a:p>
          <a:p>
            <a:pPr lvl="2"/>
            <a:r>
              <a:rPr lang="zh-CN" altLang="en-US" sz="600" u="sng" dirty="0"/>
              <a:t>紧张不安、惊恐，躯体化表现、失眠（</a:t>
            </a:r>
            <a:r>
              <a:rPr lang="en-US" altLang="zh-CN" sz="600" u="sng" dirty="0"/>
              <a:t>nervousness, panic, somatization, insomnia</a:t>
            </a:r>
            <a:r>
              <a:rPr lang="zh-CN" altLang="en-US" sz="600" u="sng" dirty="0"/>
              <a:t>）</a:t>
            </a:r>
            <a:endParaRPr lang="en-US" altLang="zh-CN" sz="600" u="sng" dirty="0"/>
          </a:p>
          <a:p>
            <a:pPr lvl="2"/>
            <a:r>
              <a:rPr lang="zh-CN" altLang="en-US" sz="600" dirty="0"/>
              <a:t>你进一步了解到，这些东西之间互相是</a:t>
            </a:r>
            <a:r>
              <a:rPr lang="zh-CN" altLang="en-US" sz="600" u="sng" dirty="0"/>
              <a:t>独立</a:t>
            </a:r>
            <a:r>
              <a:rPr lang="zh-CN" altLang="en-US" sz="600" dirty="0"/>
              <a:t>的</a:t>
            </a:r>
            <a:endParaRPr lang="en-US" altLang="zh-CN" sz="600" dirty="0"/>
          </a:p>
          <a:p>
            <a:pPr lvl="3"/>
            <a:r>
              <a:rPr lang="zh-CN" altLang="en-US" sz="600" dirty="0"/>
              <a:t>另一条世界线：它们是</a:t>
            </a:r>
            <a:r>
              <a:rPr lang="zh-CN" altLang="en-US" sz="600" u="sng" dirty="0"/>
              <a:t>不独立的</a:t>
            </a:r>
            <a:r>
              <a:rPr lang="zh-CN" altLang="en-US" sz="600" dirty="0"/>
              <a:t>，彼此之间存在一定关系</a:t>
            </a:r>
            <a:endParaRPr lang="en-US" altLang="zh-CN" sz="600" dirty="0"/>
          </a:p>
          <a:p>
            <a:pPr lvl="1"/>
            <a:endParaRPr lang="en-US" altLang="zh-CN" sz="1400" dirty="0"/>
          </a:p>
          <a:p>
            <a:pPr lvl="1"/>
            <a:r>
              <a:rPr lang="en-US" altLang="zh-CN" sz="1400" dirty="0"/>
              <a:t>2. </a:t>
            </a:r>
            <a:r>
              <a:rPr lang="zh-CN" altLang="en-US" sz="1400" dirty="0"/>
              <a:t>从文献中发掘出来的，一些测量焦虑的题目（不是量表，基本都是李克特的题目，你也不知道这些题目测了什么）</a:t>
            </a:r>
            <a:endParaRPr lang="en-US" altLang="zh-CN" sz="1400" dirty="0"/>
          </a:p>
          <a:p>
            <a:pPr lvl="2"/>
            <a:r>
              <a:rPr lang="zh-CN" altLang="en-US" sz="1400" u="sng" dirty="0"/>
              <a:t>一共有</a:t>
            </a:r>
            <a:r>
              <a:rPr lang="en-US" altLang="zh-CN" sz="1400" u="sng" dirty="0"/>
              <a:t>50</a:t>
            </a:r>
            <a:r>
              <a:rPr lang="zh-CN" altLang="en-US" sz="1400" u="sng" dirty="0"/>
              <a:t>道题目</a:t>
            </a:r>
            <a:endParaRPr lang="en-US" altLang="zh-CN" sz="1400" u="sng" dirty="0"/>
          </a:p>
          <a:p>
            <a:pPr lvl="1"/>
            <a:endParaRPr lang="en-US" altLang="zh-CN" sz="600" dirty="0"/>
          </a:p>
          <a:p>
            <a:pPr lvl="1"/>
            <a:r>
              <a:rPr lang="en-US" altLang="zh-CN" sz="1400" dirty="0"/>
              <a:t>3.1 </a:t>
            </a:r>
            <a:r>
              <a:rPr lang="zh-CN" altLang="en-US" sz="1400" dirty="0"/>
              <a:t>你拿到一些</a:t>
            </a:r>
            <a:r>
              <a:rPr lang="zh-CN" altLang="en-US" sz="1400" u="sng" dirty="0"/>
              <a:t>已有的焦虑量表</a:t>
            </a:r>
            <a:r>
              <a:rPr lang="zh-CN" altLang="en-US" sz="1400" dirty="0"/>
              <a:t>，他们都使用李克特评分，有相应的信效度指标</a:t>
            </a:r>
            <a:endParaRPr lang="en-US" altLang="zh-CN" sz="1400" dirty="0"/>
          </a:p>
          <a:p>
            <a:pPr lvl="1"/>
            <a:r>
              <a:rPr lang="en-US" altLang="zh-CN" sz="600" dirty="0"/>
              <a:t>3.2 </a:t>
            </a:r>
            <a:r>
              <a:rPr lang="zh-CN" altLang="en-US" sz="600" dirty="0"/>
              <a:t>你有测量上面的</a:t>
            </a:r>
            <a:r>
              <a:rPr lang="zh-CN" altLang="en-US" sz="600" u="sng" dirty="0"/>
              <a:t>紧张不安、惊恐、躯体化表现和失眠的量表</a:t>
            </a:r>
            <a:endParaRPr lang="en-US" altLang="zh-CN" sz="600" u="sng" dirty="0"/>
          </a:p>
          <a:p>
            <a:pPr lvl="1"/>
            <a:endParaRPr lang="en-US" altLang="zh-CN" sz="1400" dirty="0"/>
          </a:p>
          <a:p>
            <a:pPr lvl="1"/>
            <a:r>
              <a:rPr lang="en-US" altLang="zh-CN" sz="600" dirty="0"/>
              <a:t>4.1 </a:t>
            </a:r>
            <a:r>
              <a:rPr lang="zh-CN" altLang="en-US" sz="600" dirty="0"/>
              <a:t>你有一些被试，他们都有一个连续的</a:t>
            </a:r>
            <a:r>
              <a:rPr lang="zh-CN" altLang="en-US" sz="600" u="sng" dirty="0"/>
              <a:t>金标准（</a:t>
            </a:r>
            <a:r>
              <a:rPr lang="en-US" altLang="zh-CN" sz="600" u="sng" dirty="0"/>
              <a:t>gold standard</a:t>
            </a:r>
            <a:r>
              <a:rPr lang="zh-CN" altLang="en-US" sz="600" u="sng" dirty="0"/>
              <a:t>）分数</a:t>
            </a:r>
            <a:r>
              <a:rPr lang="zh-CN" altLang="en-US" sz="600" dirty="0"/>
              <a:t>，来确定他们的焦虑水平</a:t>
            </a:r>
            <a:endParaRPr lang="en-US" altLang="zh-CN" sz="600" dirty="0"/>
          </a:p>
          <a:p>
            <a:pPr lvl="1"/>
            <a:r>
              <a:rPr lang="en-US" altLang="zh-CN" sz="1400" dirty="0"/>
              <a:t>4.2.</a:t>
            </a:r>
            <a:r>
              <a:rPr lang="zh-CN" altLang="en-US" sz="1400" dirty="0"/>
              <a:t> 你还有一些被试，他们没有上述的</a:t>
            </a:r>
            <a:r>
              <a:rPr lang="zh-CN" altLang="en-US" sz="1400" u="sng" dirty="0"/>
              <a:t>金标准（</a:t>
            </a:r>
            <a:r>
              <a:rPr lang="en-US" altLang="zh-CN" sz="1400" u="sng" dirty="0"/>
              <a:t>gold standard</a:t>
            </a:r>
            <a:r>
              <a:rPr lang="zh-CN" altLang="en-US" sz="1400" u="sng" dirty="0"/>
              <a:t>）分数</a:t>
            </a:r>
            <a:endParaRPr lang="en-US" altLang="zh-CN" sz="1400" u="sng" dirty="0"/>
          </a:p>
          <a:p>
            <a:pPr lvl="1"/>
            <a:r>
              <a:rPr lang="en-US" altLang="zh-CN" sz="1400" dirty="0"/>
              <a:t>5. </a:t>
            </a:r>
            <a:r>
              <a:rPr lang="zh-CN" altLang="en-US" sz="1400" dirty="0"/>
              <a:t>他们都答应做你上面的量表题目</a:t>
            </a:r>
            <a:endParaRPr lang="en-US" altLang="zh-CN" sz="1400" dirty="0"/>
          </a:p>
          <a:p>
            <a:pPr lvl="1"/>
            <a:endParaRPr lang="en-US" altLang="zh-CN" sz="1400" dirty="0"/>
          </a:p>
          <a:p>
            <a:pPr lvl="1"/>
            <a:endParaRPr lang="en-US" altLang="zh-CN" sz="1400" dirty="0"/>
          </a:p>
          <a:p>
            <a:pPr lvl="1"/>
            <a:r>
              <a:rPr lang="zh-CN" altLang="en-US" sz="1400" dirty="0"/>
              <a:t>分半因子分析，思路与机器学习接近</a:t>
            </a:r>
            <a:endParaRPr lang="en-US" altLang="zh-CN" sz="1400" dirty="0"/>
          </a:p>
        </p:txBody>
      </p:sp>
      <p:sp>
        <p:nvSpPr>
          <p:cNvPr id="4" name="灯片编号占位符 3">
            <a:extLst>
              <a:ext uri="{FF2B5EF4-FFF2-40B4-BE49-F238E27FC236}">
                <a16:creationId xmlns:a16="http://schemas.microsoft.com/office/drawing/2014/main" id="{EEBABCB7-BB63-4E86-A5B0-2C2F0D1FED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1739548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body" idx="1"/>
          </p:nvPr>
        </p:nvSpPr>
        <p:spPr>
          <a:xfrm>
            <a:off x="975250" y="1780799"/>
            <a:ext cx="7193400" cy="3130413"/>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zh-CN" altLang="en-US" dirty="0"/>
              <a:t>概念复习：变量</a:t>
            </a:r>
            <a:endParaRPr lang="en-US" altLang="zh-CN" dirty="0"/>
          </a:p>
          <a:p>
            <a:pPr marL="0" lvl="0" indent="0">
              <a:buNone/>
            </a:pPr>
            <a:r>
              <a:rPr lang="zh-CN" altLang="en-US" sz="1800" dirty="0"/>
              <a:t>统计学里，变量是对象的特征。它可以是定性的也可以是定量的，一个定量变量要么是离散的，要么是连续的。社会科学中研究变量的关系，通常采用数学中对应的观念，把一个变量称为自变量（独立变量 </a:t>
            </a:r>
            <a:r>
              <a:rPr lang="en-US" altLang="zh-CN" sz="1800" dirty="0"/>
              <a:t>Independent variables, IVs</a:t>
            </a:r>
            <a:r>
              <a:rPr lang="zh-CN" altLang="en-US" sz="1800" dirty="0"/>
              <a:t>），另一个变量称之为因变量（依赖变量 </a:t>
            </a:r>
            <a:r>
              <a:rPr lang="en-US" altLang="zh-CN" sz="1800" dirty="0"/>
              <a:t>Dependent variables, DVs</a:t>
            </a:r>
            <a:r>
              <a:rPr lang="zh-CN" altLang="en-US" sz="1800" dirty="0"/>
              <a:t>）</a:t>
            </a:r>
            <a:endParaRPr sz="1800" dirty="0"/>
          </a:p>
        </p:txBody>
      </p:sp>
      <p:sp>
        <p:nvSpPr>
          <p:cNvPr id="5" name="灯片编号占位符 1">
            <a:extLst>
              <a:ext uri="{FF2B5EF4-FFF2-40B4-BE49-F238E27FC236}">
                <a16:creationId xmlns:a16="http://schemas.microsoft.com/office/drawing/2014/main" id="{9802C87D-B5A5-4DF2-BEB8-C5859C2BDA7B}"/>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6</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2525574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CE620-CF71-4AAE-9F5E-FC71A8482EC1}"/>
              </a:ext>
            </a:extLst>
          </p:cNvPr>
          <p:cNvSpPr>
            <a:spLocks noGrp="1"/>
          </p:cNvSpPr>
          <p:nvPr>
            <p:ph type="title"/>
          </p:nvPr>
        </p:nvSpPr>
        <p:spPr/>
        <p:txBody>
          <a:bodyPr/>
          <a:lstStyle/>
          <a:p>
            <a:r>
              <a:rPr lang="zh-CN" altLang="en-US" dirty="0"/>
              <a:t>验证性因素分析的一个案例</a:t>
            </a:r>
          </a:p>
        </p:txBody>
      </p:sp>
      <p:sp>
        <p:nvSpPr>
          <p:cNvPr id="4" name="灯片编号占位符 3">
            <a:extLst>
              <a:ext uri="{FF2B5EF4-FFF2-40B4-BE49-F238E27FC236}">
                <a16:creationId xmlns:a16="http://schemas.microsoft.com/office/drawing/2014/main" id="{F687787F-1DE0-4181-9361-D784ECAD43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pic>
        <p:nvPicPr>
          <p:cNvPr id="9218" name="Picture 2">
            <a:extLst>
              <a:ext uri="{FF2B5EF4-FFF2-40B4-BE49-F238E27FC236}">
                <a16:creationId xmlns:a16="http://schemas.microsoft.com/office/drawing/2014/main" id="{DF4E39D3-0D81-4547-8E87-33BAAE3CE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250" y="1613784"/>
            <a:ext cx="2843599" cy="305986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2614BDF-BA80-4005-B8A9-EECA18364E11}"/>
              </a:ext>
            </a:extLst>
          </p:cNvPr>
          <p:cNvSpPr txBox="1"/>
          <p:nvPr/>
        </p:nvSpPr>
        <p:spPr>
          <a:xfrm>
            <a:off x="4029958" y="1569563"/>
            <a:ext cx="1867819" cy="307777"/>
          </a:xfrm>
          <a:prstGeom prst="rect">
            <a:avLst/>
          </a:prstGeom>
          <a:noFill/>
        </p:spPr>
        <p:txBody>
          <a:bodyPr wrap="none" rtlCol="0">
            <a:spAutoFit/>
          </a:bodyPr>
          <a:lstStyle/>
          <a:p>
            <a:r>
              <a:rPr lang="zh-CN" altLang="en-US" dirty="0">
                <a:solidFill>
                  <a:schemeClr val="bg1"/>
                </a:solidFill>
              </a:rPr>
              <a:t>多质多法模型 </a:t>
            </a:r>
            <a:r>
              <a:rPr lang="en-US" altLang="zh-CN" dirty="0">
                <a:solidFill>
                  <a:schemeClr val="bg1"/>
                </a:solidFill>
              </a:rPr>
              <a:t>MTMM</a:t>
            </a:r>
            <a:endParaRPr lang="zh-CN" altLang="en-US" dirty="0">
              <a:solidFill>
                <a:schemeClr val="bg1"/>
              </a:solidFill>
            </a:endParaRPr>
          </a:p>
        </p:txBody>
      </p:sp>
    </p:spTree>
    <p:extLst>
      <p:ext uri="{BB962C8B-B14F-4D97-AF65-F5344CB8AC3E}">
        <p14:creationId xmlns:p14="http://schemas.microsoft.com/office/powerpoint/2010/main" val="29221823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4"/>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所以，你要做的是</a:t>
            </a:r>
            <a:r>
              <a:rPr lang="en-US" altLang="zh-CN" dirty="0"/>
              <a:t>……</a:t>
            </a:r>
            <a:endParaRPr dirty="0"/>
          </a:p>
        </p:txBody>
      </p:sp>
      <p:sp>
        <p:nvSpPr>
          <p:cNvPr id="536" name="Google Shape;536;p4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61</a:t>
            </a:fld>
            <a:endParaRPr/>
          </a:p>
        </p:txBody>
      </p:sp>
      <p:grpSp>
        <p:nvGrpSpPr>
          <p:cNvPr id="537" name="Google Shape;537;p44"/>
          <p:cNvGrpSpPr/>
          <p:nvPr/>
        </p:nvGrpSpPr>
        <p:grpSpPr>
          <a:xfrm>
            <a:off x="975236" y="1599740"/>
            <a:ext cx="3400164" cy="3056748"/>
            <a:chOff x="3778727" y="4460423"/>
            <a:chExt cx="720160" cy="647438"/>
          </a:xfrm>
        </p:grpSpPr>
        <p:sp>
          <p:nvSpPr>
            <p:cNvPr id="538" name="Google Shape;538;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lt1"/>
                  </a:solidFill>
                  <a:latin typeface="Titillium Web"/>
                  <a:ea typeface="Titillium Web"/>
                  <a:cs typeface="Titillium Web"/>
                  <a:sym typeface="Titillium Web"/>
                </a:rPr>
                <a:t>方法选用</a:t>
              </a:r>
              <a:endParaRPr sz="1200" b="1" i="0" u="none" strike="noStrike" cap="none" dirty="0">
                <a:solidFill>
                  <a:schemeClr val="lt1"/>
                </a:solidFill>
                <a:latin typeface="Titillium Web"/>
                <a:ea typeface="Titillium Web"/>
                <a:cs typeface="Titillium Web"/>
                <a:sym typeface="Titillium Web"/>
              </a:endParaRPr>
            </a:p>
          </p:txBody>
        </p:sp>
        <p:sp>
          <p:nvSpPr>
            <p:cNvPr id="539" name="Google Shape;539;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dk1"/>
                  </a:solidFill>
                  <a:latin typeface="Titillium Web"/>
                  <a:ea typeface="Titillium Web"/>
                  <a:cs typeface="Titillium Web"/>
                  <a:sym typeface="Titillium Web"/>
                </a:rPr>
                <a:t>一键跑通（？）</a:t>
              </a:r>
              <a:endParaRPr sz="1200" b="1" i="0" u="none" strike="noStrike" cap="none" dirty="0">
                <a:solidFill>
                  <a:schemeClr val="dk1"/>
                </a:solidFill>
                <a:latin typeface="Titillium Web"/>
                <a:ea typeface="Titillium Web"/>
                <a:cs typeface="Titillium Web"/>
                <a:sym typeface="Titillium Web"/>
              </a:endParaRPr>
            </a:p>
          </p:txBody>
        </p:sp>
        <p:sp>
          <p:nvSpPr>
            <p:cNvPr id="540" name="Google Shape;540;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lt1"/>
                  </a:solidFill>
                  <a:latin typeface="Titillium Web"/>
                  <a:ea typeface="Titillium Web"/>
                  <a:cs typeface="Titillium Web"/>
                  <a:sym typeface="Titillium Web"/>
                </a:rPr>
                <a:t>研究问题</a:t>
              </a:r>
              <a:endParaRPr sz="1200" b="1" i="0" u="none" strike="noStrike" cap="none" dirty="0">
                <a:solidFill>
                  <a:schemeClr val="lt1"/>
                </a:solidFill>
                <a:latin typeface="Titillium Web"/>
                <a:ea typeface="Titillium Web"/>
                <a:cs typeface="Titillium Web"/>
                <a:sym typeface="Titillium Web"/>
              </a:endParaRPr>
            </a:p>
          </p:txBody>
        </p:sp>
        <p:sp>
          <p:nvSpPr>
            <p:cNvPr id="541" name="Google Shape;541;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lt1"/>
                  </a:solidFill>
                  <a:latin typeface="Titillium Web"/>
                  <a:ea typeface="Titillium Web"/>
                  <a:cs typeface="Titillium Web"/>
                  <a:sym typeface="Titillium Web"/>
                </a:rPr>
                <a:t>前期铺垫</a:t>
              </a:r>
              <a:endParaRPr sz="1200" b="1" i="0" u="none" strike="noStrike" cap="none" dirty="0">
                <a:solidFill>
                  <a:schemeClr val="lt1"/>
                </a:solidFill>
                <a:latin typeface="Titillium Web"/>
                <a:ea typeface="Titillium Web"/>
                <a:cs typeface="Titillium Web"/>
                <a:sym typeface="Titillium Web"/>
              </a:endParaRPr>
            </a:p>
          </p:txBody>
        </p:sp>
        <p:sp>
          <p:nvSpPr>
            <p:cNvPr id="542" name="Google Shape;542;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lt1"/>
                  </a:solidFill>
                  <a:latin typeface="Titillium Web"/>
                  <a:ea typeface="Titillium Web"/>
                  <a:cs typeface="Titillium Web"/>
                  <a:sym typeface="Titillium Web"/>
                </a:rPr>
                <a:t>定量分析</a:t>
              </a:r>
              <a:endParaRPr sz="1200" b="1" i="0" u="none" strike="noStrike" cap="none" dirty="0">
                <a:solidFill>
                  <a:schemeClr val="lt1"/>
                </a:solidFill>
                <a:latin typeface="Titillium Web"/>
                <a:ea typeface="Titillium Web"/>
                <a:cs typeface="Titillium Web"/>
                <a:sym typeface="Titillium Web"/>
              </a:endParaRPr>
            </a:p>
          </p:txBody>
        </p:sp>
        <p:sp>
          <p:nvSpPr>
            <p:cNvPr id="543" name="Google Shape;543;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lt1"/>
                  </a:solidFill>
                  <a:latin typeface="Titillium Web"/>
                  <a:ea typeface="Titillium Web"/>
                  <a:cs typeface="Titillium Web"/>
                  <a:sym typeface="Titillium Web"/>
                </a:rPr>
                <a:t>效度选择</a:t>
              </a:r>
              <a:endParaRPr sz="1200" b="1" i="0" u="none" strike="noStrike" cap="none" dirty="0">
                <a:solidFill>
                  <a:schemeClr val="lt1"/>
                </a:solidFill>
                <a:latin typeface="Titillium Web"/>
                <a:ea typeface="Titillium Web"/>
                <a:cs typeface="Titillium Web"/>
                <a:sym typeface="Titillium Web"/>
              </a:endParaRPr>
            </a:p>
          </p:txBody>
        </p:sp>
        <p:sp>
          <p:nvSpPr>
            <p:cNvPr id="544" name="Google Shape;544;p44"/>
            <p:cNvSpPr/>
            <p:nvPr/>
          </p:nvSpPr>
          <p:spPr>
            <a:xfrm>
              <a:off x="3778727" y="4460423"/>
              <a:ext cx="719100" cy="79200"/>
            </a:xfrm>
            <a:prstGeom prst="ellipse">
              <a:avLst/>
            </a:prstGeom>
            <a:solidFill>
              <a:srgbClr val="000000">
                <a:alpha val="1508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Titillium Web"/>
                <a:ea typeface="Titillium Web"/>
                <a:cs typeface="Titillium Web"/>
                <a:sym typeface="Titillium Web"/>
              </a:endParaRPr>
            </a:p>
          </p:txBody>
        </p:sp>
      </p:grpSp>
      <p:cxnSp>
        <p:nvCxnSpPr>
          <p:cNvPr id="545" name="Google Shape;545;p44"/>
          <p:cNvCxnSpPr/>
          <p:nvPr/>
        </p:nvCxnSpPr>
        <p:spPr>
          <a:xfrm>
            <a:off x="4300056" y="2106157"/>
            <a:ext cx="996000" cy="0"/>
          </a:xfrm>
          <a:prstGeom prst="straightConnector1">
            <a:avLst/>
          </a:prstGeom>
          <a:noFill/>
          <a:ln w="9525" cap="flat" cmpd="sng">
            <a:solidFill>
              <a:schemeClr val="accent1"/>
            </a:solidFill>
            <a:prstDash val="solid"/>
            <a:round/>
            <a:headEnd type="oval" w="med" len="med"/>
            <a:tailEnd type="oval" w="med" len="med"/>
          </a:ln>
        </p:spPr>
      </p:cxnSp>
      <p:sp>
        <p:nvSpPr>
          <p:cNvPr id="546" name="Google Shape;546;p44"/>
          <p:cNvSpPr txBox="1"/>
          <p:nvPr/>
        </p:nvSpPr>
        <p:spPr>
          <a:xfrm>
            <a:off x="5354062" y="1944029"/>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你创造了一个量表，它的形式很简单，有</a:t>
            </a:r>
            <a:r>
              <a:rPr lang="en-US" altLang="zh-CN" sz="1000" dirty="0">
                <a:solidFill>
                  <a:schemeClr val="bg1"/>
                </a:solidFill>
                <a:latin typeface="Titillium Web" panose="02010600030101010101" charset="0"/>
                <a:ea typeface="+mj-ea"/>
              </a:rPr>
              <a:t>10</a:t>
            </a:r>
            <a:r>
              <a:rPr lang="zh-CN" altLang="en-US" sz="1000" dirty="0">
                <a:solidFill>
                  <a:schemeClr val="bg1"/>
                </a:solidFill>
                <a:latin typeface="Titillium Web" panose="02010600030101010101" charset="0"/>
                <a:ea typeface="+mj-ea"/>
              </a:rPr>
              <a:t>道题，测量一个单一的心理维度（潜变量）</a:t>
            </a:r>
            <a:endParaRPr lang="en-US" altLang="zh-CN" sz="1000" dirty="0">
              <a:solidFill>
                <a:schemeClr val="bg1"/>
              </a:solidFill>
              <a:latin typeface="Titillium Web" panose="02010600030101010101" charset="0"/>
              <a:ea typeface="+mj-ea"/>
            </a:endParaRPr>
          </a:p>
        </p:txBody>
      </p:sp>
      <p:cxnSp>
        <p:nvCxnSpPr>
          <p:cNvPr id="547" name="Google Shape;547;p44"/>
          <p:cNvCxnSpPr/>
          <p:nvPr/>
        </p:nvCxnSpPr>
        <p:spPr>
          <a:xfrm>
            <a:off x="4153357" y="2560009"/>
            <a:ext cx="1142700" cy="0"/>
          </a:xfrm>
          <a:prstGeom prst="straightConnector1">
            <a:avLst/>
          </a:prstGeom>
          <a:noFill/>
          <a:ln w="9525" cap="flat" cmpd="sng">
            <a:solidFill>
              <a:schemeClr val="accent2"/>
            </a:solidFill>
            <a:prstDash val="solid"/>
            <a:round/>
            <a:headEnd type="oval" w="med" len="med"/>
            <a:tailEnd type="oval" w="med" len="med"/>
          </a:ln>
        </p:spPr>
      </p:cxnSp>
      <p:sp>
        <p:nvSpPr>
          <p:cNvPr id="548" name="Google Shape;548;p44"/>
          <p:cNvSpPr txBox="1"/>
          <p:nvPr/>
        </p:nvSpPr>
        <p:spPr>
          <a:xfrm>
            <a:off x="5354062" y="2397871"/>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你已经回收了这个量表的数据，它是连续的或是近似、可容忍为连续的（李克特）</a:t>
            </a:r>
            <a:endParaRPr lang="en-US" altLang="zh-CN" sz="1000" dirty="0">
              <a:solidFill>
                <a:schemeClr val="bg1"/>
              </a:solidFill>
              <a:latin typeface="Titillium Web" panose="02010600030101010101" charset="0"/>
              <a:ea typeface="+mj-ea"/>
            </a:endParaRPr>
          </a:p>
        </p:txBody>
      </p:sp>
      <p:cxnSp>
        <p:nvCxnSpPr>
          <p:cNvPr id="549" name="Google Shape;549;p44"/>
          <p:cNvCxnSpPr/>
          <p:nvPr/>
        </p:nvCxnSpPr>
        <p:spPr>
          <a:xfrm>
            <a:off x="3944888" y="3013861"/>
            <a:ext cx="1351200" cy="0"/>
          </a:xfrm>
          <a:prstGeom prst="straightConnector1">
            <a:avLst/>
          </a:prstGeom>
          <a:noFill/>
          <a:ln w="9525" cap="flat" cmpd="sng">
            <a:solidFill>
              <a:schemeClr val="accent3"/>
            </a:solidFill>
            <a:prstDash val="solid"/>
            <a:round/>
            <a:headEnd type="oval" w="med" len="med"/>
            <a:tailEnd type="oval" w="med" len="med"/>
          </a:ln>
        </p:spPr>
      </p:cxnSp>
      <p:sp>
        <p:nvSpPr>
          <p:cNvPr id="550" name="Google Shape;550;p44"/>
          <p:cNvSpPr txBox="1"/>
          <p:nvPr/>
        </p:nvSpPr>
        <p:spPr>
          <a:xfrm>
            <a:off x="5354062" y="2851714"/>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你已经做了信度分析，亟需效度来对量表进行工具上的“效果”证明（信度做完才好做效度）</a:t>
            </a:r>
            <a:endParaRPr lang="en-US" altLang="zh-CN" sz="1000" dirty="0">
              <a:solidFill>
                <a:schemeClr val="bg1"/>
              </a:solidFill>
              <a:latin typeface="Titillium Web" panose="02010600030101010101" charset="0"/>
              <a:ea typeface="+mj-ea"/>
            </a:endParaRPr>
          </a:p>
        </p:txBody>
      </p:sp>
      <p:cxnSp>
        <p:nvCxnSpPr>
          <p:cNvPr id="551" name="Google Shape;551;p44"/>
          <p:cNvCxnSpPr/>
          <p:nvPr/>
        </p:nvCxnSpPr>
        <p:spPr>
          <a:xfrm>
            <a:off x="3767304" y="3467690"/>
            <a:ext cx="1528500" cy="0"/>
          </a:xfrm>
          <a:prstGeom prst="straightConnector1">
            <a:avLst/>
          </a:prstGeom>
          <a:noFill/>
          <a:ln w="9525" cap="flat" cmpd="sng">
            <a:solidFill>
              <a:schemeClr val="accent4"/>
            </a:solidFill>
            <a:prstDash val="solid"/>
            <a:round/>
            <a:headEnd type="oval" w="med" len="med"/>
            <a:tailEnd type="oval" w="med" len="med"/>
          </a:ln>
        </p:spPr>
      </p:cxnSp>
      <p:sp>
        <p:nvSpPr>
          <p:cNvPr id="552" name="Google Shape;552;p44"/>
          <p:cNvSpPr txBox="1"/>
          <p:nvPr/>
        </p:nvSpPr>
        <p:spPr>
          <a:xfrm>
            <a:off x="5354062" y="3305556"/>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你能做的暂时只有结构效度（比较简单）</a:t>
            </a:r>
            <a:endParaRPr lang="en-US" altLang="zh-CN" sz="1000" dirty="0">
              <a:solidFill>
                <a:schemeClr val="bg1"/>
              </a:solidFill>
              <a:latin typeface="Titillium Web" panose="02010600030101010101" charset="0"/>
              <a:ea typeface="+mj-ea"/>
            </a:endParaRPr>
          </a:p>
        </p:txBody>
      </p:sp>
      <p:cxnSp>
        <p:nvCxnSpPr>
          <p:cNvPr id="553" name="Google Shape;553;p44"/>
          <p:cNvCxnSpPr/>
          <p:nvPr/>
        </p:nvCxnSpPr>
        <p:spPr>
          <a:xfrm>
            <a:off x="3574266" y="3921542"/>
            <a:ext cx="1721700" cy="0"/>
          </a:xfrm>
          <a:prstGeom prst="straightConnector1">
            <a:avLst/>
          </a:prstGeom>
          <a:noFill/>
          <a:ln w="9525" cap="flat" cmpd="sng">
            <a:solidFill>
              <a:schemeClr val="accent5"/>
            </a:solidFill>
            <a:prstDash val="solid"/>
            <a:round/>
            <a:headEnd type="oval" w="med" len="med"/>
            <a:tailEnd type="oval" w="med" len="med"/>
          </a:ln>
        </p:spPr>
      </p:cxnSp>
      <p:sp>
        <p:nvSpPr>
          <p:cNvPr id="554" name="Google Shape;554;p44"/>
          <p:cNvSpPr txBox="1"/>
          <p:nvPr/>
        </p:nvSpPr>
        <p:spPr>
          <a:xfrm>
            <a:off x="5354062" y="3759399"/>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你决定使用</a:t>
            </a:r>
            <a:r>
              <a:rPr lang="en-US" altLang="zh-CN" sz="1000" dirty="0">
                <a:solidFill>
                  <a:schemeClr val="bg1"/>
                </a:solidFill>
                <a:latin typeface="Titillium Web" panose="02010600030101010101" charset="0"/>
                <a:ea typeface="+mj-ea"/>
              </a:rPr>
              <a:t>CB-SEM</a:t>
            </a:r>
            <a:r>
              <a:rPr lang="zh-CN" altLang="en-US" sz="1000" dirty="0">
                <a:solidFill>
                  <a:schemeClr val="bg1"/>
                </a:solidFill>
                <a:latin typeface="Titillium Web" panose="02010600030101010101" charset="0"/>
                <a:ea typeface="+mj-ea"/>
              </a:rPr>
              <a:t>和反映性模型，做基于自己理论假设的</a:t>
            </a:r>
            <a:r>
              <a:rPr lang="zh-CN" altLang="en-US" sz="1000" b="1" dirty="0">
                <a:solidFill>
                  <a:schemeClr val="bg1"/>
                </a:solidFill>
                <a:latin typeface="Titillium Web" panose="02010600030101010101" charset="0"/>
                <a:ea typeface="+mj-ea"/>
              </a:rPr>
              <a:t>验证性</a:t>
            </a:r>
            <a:r>
              <a:rPr lang="zh-CN" altLang="en-US" sz="1000" dirty="0">
                <a:solidFill>
                  <a:schemeClr val="bg1"/>
                </a:solidFill>
                <a:latin typeface="Titillium Web" panose="02010600030101010101" charset="0"/>
                <a:ea typeface="+mj-ea"/>
              </a:rPr>
              <a:t>因素分析</a:t>
            </a:r>
            <a:endParaRPr lang="en-US" altLang="zh-CN" sz="1000" dirty="0">
              <a:solidFill>
                <a:schemeClr val="bg1"/>
              </a:solidFill>
              <a:latin typeface="Titillium Web" panose="02010600030101010101" charset="0"/>
              <a:ea typeface="+mj-ea"/>
            </a:endParaRPr>
          </a:p>
        </p:txBody>
      </p:sp>
      <p:cxnSp>
        <p:nvCxnSpPr>
          <p:cNvPr id="555" name="Google Shape;555;p44"/>
          <p:cNvCxnSpPr/>
          <p:nvPr/>
        </p:nvCxnSpPr>
        <p:spPr>
          <a:xfrm>
            <a:off x="3373524" y="4375370"/>
            <a:ext cx="1914600" cy="0"/>
          </a:xfrm>
          <a:prstGeom prst="straightConnector1">
            <a:avLst/>
          </a:prstGeom>
          <a:noFill/>
          <a:ln w="9525" cap="flat" cmpd="sng">
            <a:solidFill>
              <a:schemeClr val="lt2"/>
            </a:solidFill>
            <a:prstDash val="solid"/>
            <a:round/>
            <a:headEnd type="oval" w="med" len="med"/>
            <a:tailEnd type="oval" w="med" len="med"/>
          </a:ln>
        </p:spPr>
      </p:cxnSp>
      <p:sp>
        <p:nvSpPr>
          <p:cNvPr id="556" name="Google Shape;556;p44"/>
          <p:cNvSpPr txBox="1"/>
          <p:nvPr/>
        </p:nvSpPr>
        <p:spPr>
          <a:xfrm>
            <a:off x="5354062" y="4213241"/>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你画了图（或写了语法），并且把数据丢到了</a:t>
            </a:r>
            <a:r>
              <a:rPr lang="en-US" altLang="zh-CN" sz="1000" dirty="0">
                <a:solidFill>
                  <a:schemeClr val="bg1"/>
                </a:solidFill>
                <a:latin typeface="Titillium Web" panose="02010600030101010101" charset="0"/>
                <a:ea typeface="+mj-ea"/>
              </a:rPr>
              <a:t>SEM</a:t>
            </a:r>
            <a:r>
              <a:rPr lang="zh-CN" altLang="en-US" sz="1000" dirty="0">
                <a:solidFill>
                  <a:schemeClr val="bg1"/>
                </a:solidFill>
                <a:latin typeface="Titillium Web" panose="02010600030101010101" charset="0"/>
                <a:ea typeface="+mj-ea"/>
              </a:rPr>
              <a:t>中，让它做验证性因素分析，并告诉你拟合的结果如何</a:t>
            </a:r>
          </a:p>
        </p:txBody>
      </p:sp>
    </p:spTree>
    <p:extLst>
      <p:ext uri="{BB962C8B-B14F-4D97-AF65-F5344CB8AC3E}">
        <p14:creationId xmlns:p14="http://schemas.microsoft.com/office/powerpoint/2010/main" val="2934198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0"/>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zh-CN" dirty="0"/>
              <a:t>CB-SEM</a:t>
            </a:r>
            <a:r>
              <a:rPr lang="zh-CN" altLang="en-US" dirty="0"/>
              <a:t>的初级指标（</a:t>
            </a:r>
            <a:r>
              <a:rPr lang="en-US" altLang="zh-CN" dirty="0"/>
              <a:t>1</a:t>
            </a:r>
            <a:r>
              <a:rPr lang="zh-CN" altLang="en-US" dirty="0"/>
              <a:t>）</a:t>
            </a:r>
            <a:r>
              <a:rPr lang="zh-CN" altLang="en-US" sz="1400" dirty="0"/>
              <a:t>（均是经验标准，目前还没人批评）</a:t>
            </a:r>
            <a:endParaRPr dirty="0"/>
          </a:p>
        </p:txBody>
      </p:sp>
      <p:sp>
        <p:nvSpPr>
          <p:cNvPr id="257" name="Google Shape;257;p30"/>
          <p:cNvSpPr txBox="1">
            <a:spLocks noGrp="1"/>
          </p:cNvSpPr>
          <p:nvPr>
            <p:ph type="body" idx="2"/>
          </p:nvPr>
        </p:nvSpPr>
        <p:spPr>
          <a:xfrm>
            <a:off x="975249" y="2542370"/>
            <a:ext cx="7259347" cy="2284528"/>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u="sng" dirty="0"/>
              <a:t>TLI (NNFI) / NFI / CFI / IFI / AGFI</a:t>
            </a:r>
            <a:r>
              <a:rPr lang="en-US" altLang="zh-CN" b="1" u="sng" dirty="0"/>
              <a:t>……</a:t>
            </a:r>
            <a:endParaRPr b="1" u="sng" dirty="0"/>
          </a:p>
          <a:p>
            <a:pPr marL="0" lvl="0" indent="0" algn="l" rtl="0">
              <a:spcBef>
                <a:spcPts val="600"/>
              </a:spcBef>
              <a:spcAft>
                <a:spcPts val="0"/>
              </a:spcAft>
              <a:buNone/>
            </a:pPr>
            <a:r>
              <a:rPr lang="en-US" sz="1200" dirty="0"/>
              <a:t>T</a:t>
            </a:r>
            <a:r>
              <a:rPr lang="en-US" altLang="zh-CN" sz="1200" dirty="0"/>
              <a:t>acker-Lewis index, non-normed fir index, TLI/NNFI</a:t>
            </a:r>
            <a:r>
              <a:rPr lang="zh-CN" altLang="en-US" sz="1200" dirty="0"/>
              <a:t>，非规准适配指标，</a:t>
            </a:r>
            <a:r>
              <a:rPr lang="en-US" altLang="zh-CN" sz="1200" dirty="0"/>
              <a:t> rho2</a:t>
            </a:r>
            <a:r>
              <a:rPr lang="zh-CN" altLang="en-US" sz="1200" dirty="0"/>
              <a:t>指标</a:t>
            </a:r>
            <a:endParaRPr lang="en-US" altLang="zh-CN" sz="1200" dirty="0"/>
          </a:p>
          <a:p>
            <a:pPr marL="0" lvl="0" indent="0" algn="l" rtl="0">
              <a:spcBef>
                <a:spcPts val="600"/>
              </a:spcBef>
              <a:spcAft>
                <a:spcPts val="0"/>
              </a:spcAft>
              <a:buNone/>
            </a:pPr>
            <a:r>
              <a:rPr lang="en-US" sz="1200" dirty="0"/>
              <a:t>Normed fit index, NFI</a:t>
            </a:r>
            <a:r>
              <a:rPr lang="zh-CN" altLang="en-US" sz="1200" dirty="0"/>
              <a:t>，规准适配指数，</a:t>
            </a:r>
            <a:r>
              <a:rPr lang="en-US" altLang="zh-CN" sz="1200" dirty="0"/>
              <a:t>delta1</a:t>
            </a:r>
            <a:r>
              <a:rPr lang="zh-CN" altLang="en-US" sz="1200" dirty="0"/>
              <a:t>指标</a:t>
            </a:r>
            <a:endParaRPr lang="en-US" sz="1200" dirty="0"/>
          </a:p>
          <a:p>
            <a:pPr marL="0" lvl="0" indent="0" algn="l" rtl="0">
              <a:spcBef>
                <a:spcPts val="600"/>
              </a:spcBef>
              <a:spcAft>
                <a:spcPts val="0"/>
              </a:spcAft>
              <a:buNone/>
            </a:pPr>
            <a:r>
              <a:rPr lang="en-US" sz="1200" dirty="0"/>
              <a:t>comparative fit index,</a:t>
            </a:r>
            <a:r>
              <a:rPr lang="zh-CN" altLang="en-US" sz="1200" dirty="0"/>
              <a:t> </a:t>
            </a:r>
            <a:r>
              <a:rPr lang="en-US" altLang="zh-CN" sz="1200" dirty="0"/>
              <a:t>CFI</a:t>
            </a:r>
            <a:r>
              <a:rPr lang="zh-CN" altLang="en-US" sz="1200" dirty="0"/>
              <a:t>，比较拟合指数</a:t>
            </a:r>
            <a:endParaRPr lang="en-US" altLang="zh-CN" sz="1200" dirty="0"/>
          </a:p>
          <a:p>
            <a:pPr marL="0" lvl="0" indent="0" algn="l" rtl="0">
              <a:spcBef>
                <a:spcPts val="600"/>
              </a:spcBef>
              <a:spcAft>
                <a:spcPts val="0"/>
              </a:spcAft>
              <a:buNone/>
            </a:pPr>
            <a:r>
              <a:rPr lang="en-US" altLang="zh-CN" sz="1200" dirty="0"/>
              <a:t>Incremental fit index, IFI</a:t>
            </a:r>
            <a:r>
              <a:rPr lang="zh-CN" altLang="en-US" sz="1200" dirty="0"/>
              <a:t>，增值适配指数，</a:t>
            </a:r>
            <a:r>
              <a:rPr lang="en-US" altLang="zh-CN" sz="1200" dirty="0"/>
              <a:t>delta2</a:t>
            </a:r>
            <a:r>
              <a:rPr lang="zh-CN" altLang="en-US" sz="1200" dirty="0"/>
              <a:t>指标</a:t>
            </a:r>
            <a:endParaRPr lang="en-US" altLang="zh-CN" sz="1200" dirty="0"/>
          </a:p>
          <a:p>
            <a:pPr marL="0" lvl="0" indent="0" algn="l" rtl="0">
              <a:spcBef>
                <a:spcPts val="600"/>
              </a:spcBef>
              <a:spcAft>
                <a:spcPts val="0"/>
              </a:spcAft>
              <a:buNone/>
            </a:pPr>
            <a:r>
              <a:rPr lang="en-US" altLang="zh-CN" sz="1200" dirty="0"/>
              <a:t>adjusted goodness-of-fit index, AGFI</a:t>
            </a:r>
            <a:r>
              <a:rPr lang="zh-CN" altLang="en-US" sz="1200" dirty="0"/>
              <a:t>，调整后适配度指数</a:t>
            </a:r>
            <a:endParaRPr lang="en-US" sz="1200" dirty="0"/>
          </a:p>
          <a:p>
            <a:pPr marL="0" lvl="0" indent="0" algn="l" rtl="0">
              <a:spcBef>
                <a:spcPts val="600"/>
              </a:spcBef>
              <a:spcAft>
                <a:spcPts val="0"/>
              </a:spcAft>
              <a:buNone/>
            </a:pPr>
            <a:endParaRPr lang="en-US" sz="1200" dirty="0"/>
          </a:p>
          <a:p>
            <a:pPr marL="0" indent="0">
              <a:buNone/>
            </a:pPr>
            <a:r>
              <a:rPr lang="zh-CN" altLang="en-US" sz="1200" dirty="0"/>
              <a:t>经验标准</a:t>
            </a:r>
            <a:r>
              <a:rPr lang="en-US" altLang="zh-CN" sz="1200" dirty="0"/>
              <a:t>/</a:t>
            </a:r>
            <a:r>
              <a:rPr lang="zh-CN" altLang="en-US" sz="1200" dirty="0"/>
              <a:t>同行标准均为 </a:t>
            </a:r>
            <a:r>
              <a:rPr lang="en-US" altLang="zh-CN" sz="1200" dirty="0"/>
              <a:t>&gt; 0.9</a:t>
            </a:r>
            <a:r>
              <a:rPr lang="zh-CN" altLang="en-US" sz="1200" dirty="0"/>
              <a:t>或</a:t>
            </a:r>
            <a:r>
              <a:rPr lang="en-US" altLang="zh-CN" sz="1200" dirty="0"/>
              <a:t>&gt;0.95</a:t>
            </a:r>
            <a:endParaRPr lang="en-US" sz="1200" dirty="0"/>
          </a:p>
          <a:p>
            <a:pPr marL="0" lvl="0" indent="0" algn="l" rtl="0">
              <a:spcBef>
                <a:spcPts val="600"/>
              </a:spcBef>
              <a:spcAft>
                <a:spcPts val="0"/>
              </a:spcAft>
              <a:buNone/>
            </a:pPr>
            <a:endParaRPr lang="en-US" sz="1200" dirty="0"/>
          </a:p>
        </p:txBody>
      </p:sp>
      <p:sp>
        <p:nvSpPr>
          <p:cNvPr id="259" name="Google Shape;259;p3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62</a:t>
            </a:fld>
            <a:endParaRPr/>
          </a:p>
        </p:txBody>
      </p:sp>
      <p:sp>
        <p:nvSpPr>
          <p:cNvPr id="7" name="文本占位符 6">
            <a:extLst>
              <a:ext uri="{FF2B5EF4-FFF2-40B4-BE49-F238E27FC236}">
                <a16:creationId xmlns:a16="http://schemas.microsoft.com/office/drawing/2014/main" id="{3B5CC4D0-A0BA-4AB8-BFAA-234195474A15}"/>
              </a:ext>
            </a:extLst>
          </p:cNvPr>
          <p:cNvSpPr>
            <a:spLocks noGrp="1"/>
          </p:cNvSpPr>
          <p:nvPr>
            <p:ph type="body" idx="1"/>
          </p:nvPr>
        </p:nvSpPr>
        <p:spPr>
          <a:xfrm>
            <a:off x="860325" y="1575126"/>
            <a:ext cx="7144422" cy="1093124"/>
          </a:xfrm>
        </p:spPr>
        <p:txBody>
          <a:bodyPr/>
          <a:lstStyle/>
          <a:p>
            <a:pPr marL="114300" indent="0">
              <a:buNone/>
            </a:pPr>
            <a:r>
              <a:rPr lang="zh-CN" altLang="en-US" b="1" dirty="0"/>
              <a:t>卡方值（</a:t>
            </a:r>
            <a:r>
              <a:rPr lang="en-US" altLang="zh-CN" b="1" dirty="0"/>
              <a:t> chi^2 </a:t>
            </a:r>
            <a:r>
              <a:rPr lang="zh-CN" altLang="en-US" b="1" dirty="0"/>
              <a:t>）与卡方值自由度比（</a:t>
            </a:r>
            <a:r>
              <a:rPr lang="en-US" altLang="zh-CN" b="1" dirty="0" err="1"/>
              <a:t>Cmin</a:t>
            </a:r>
            <a:r>
              <a:rPr lang="en-US" altLang="zh-CN" b="1" dirty="0"/>
              <a:t>/df</a:t>
            </a:r>
            <a:r>
              <a:rPr lang="zh-CN" altLang="en-US" b="1" dirty="0"/>
              <a:t>）</a:t>
            </a:r>
            <a:endParaRPr lang="en-US" altLang="zh-CN" dirty="0"/>
          </a:p>
          <a:p>
            <a:pPr marL="171450" indent="-171450"/>
            <a:r>
              <a:rPr lang="zh-CN" altLang="en-US" sz="1200" dirty="0"/>
              <a:t>我个人不爱看，报告一下就完事了。</a:t>
            </a:r>
            <a:r>
              <a:rPr lang="en-US" altLang="zh-CN" sz="1200" dirty="0" err="1"/>
              <a:t>Cmin</a:t>
            </a:r>
            <a:r>
              <a:rPr lang="en-US" altLang="zh-CN" sz="1200" dirty="0"/>
              <a:t>/df</a:t>
            </a:r>
            <a:r>
              <a:rPr lang="zh-CN" altLang="en-US" sz="1200" dirty="0"/>
              <a:t>的经验标准是</a:t>
            </a:r>
            <a:r>
              <a:rPr lang="en-US" altLang="zh-CN" sz="1200" dirty="0"/>
              <a:t>1-2~1-3</a:t>
            </a:r>
            <a:r>
              <a:rPr lang="zh-CN" altLang="en-US" sz="1200" dirty="0"/>
              <a:t>之间。</a:t>
            </a:r>
            <a:endParaRPr lang="en-US" altLang="zh-CN" sz="1200" dirty="0"/>
          </a:p>
        </p:txBody>
      </p:sp>
    </p:spTree>
    <p:extLst>
      <p:ext uri="{BB962C8B-B14F-4D97-AF65-F5344CB8AC3E}">
        <p14:creationId xmlns:p14="http://schemas.microsoft.com/office/powerpoint/2010/main" val="41207923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0"/>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zh-CN" dirty="0"/>
              <a:t>CB-SEM</a:t>
            </a:r>
            <a:r>
              <a:rPr lang="zh-CN" altLang="en-US" dirty="0"/>
              <a:t>的初级指标（</a:t>
            </a:r>
            <a:r>
              <a:rPr lang="en-US" altLang="zh-CN" dirty="0"/>
              <a:t>2</a:t>
            </a:r>
            <a:r>
              <a:rPr lang="zh-CN" altLang="en-US" dirty="0"/>
              <a:t>）</a:t>
            </a:r>
            <a:r>
              <a:rPr lang="zh-CN" altLang="en-US" sz="1400" dirty="0"/>
              <a:t>（均是经验标准，目前还没人批评）</a:t>
            </a:r>
            <a:endParaRPr dirty="0"/>
          </a:p>
        </p:txBody>
      </p:sp>
      <p:sp>
        <p:nvSpPr>
          <p:cNvPr id="256" name="Google Shape;256;p30"/>
          <p:cNvSpPr txBox="1">
            <a:spLocks noGrp="1"/>
          </p:cNvSpPr>
          <p:nvPr>
            <p:ph type="body" idx="1"/>
          </p:nvPr>
        </p:nvSpPr>
        <p:spPr>
          <a:xfrm>
            <a:off x="975250" y="1575125"/>
            <a:ext cx="2202900" cy="122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u="sng" dirty="0"/>
              <a:t>RMSEA</a:t>
            </a:r>
          </a:p>
          <a:p>
            <a:pPr marL="0" lvl="0" indent="0" algn="l" rtl="0">
              <a:spcBef>
                <a:spcPts val="600"/>
              </a:spcBef>
              <a:spcAft>
                <a:spcPts val="0"/>
              </a:spcAft>
              <a:buNone/>
            </a:pPr>
            <a:r>
              <a:rPr lang="en-US" sz="1200" dirty="0"/>
              <a:t>root </a:t>
            </a:r>
            <a:r>
              <a:rPr lang="en-US" altLang="zh-CN" sz="1200" dirty="0"/>
              <a:t>m</a:t>
            </a:r>
            <a:r>
              <a:rPr lang="en-US" sz="1200" dirty="0"/>
              <a:t>ean square error of approximation,</a:t>
            </a:r>
            <a:r>
              <a:rPr lang="zh-CN" altLang="en-US" sz="1200" dirty="0"/>
              <a:t> 近似均方根误差</a:t>
            </a:r>
            <a:r>
              <a:rPr lang="en-US" altLang="zh-CN" sz="1200" dirty="0"/>
              <a:t>/</a:t>
            </a:r>
            <a:r>
              <a:rPr lang="zh-CN" altLang="en-US" sz="1200" dirty="0"/>
              <a:t>渐进残差均方和平方根</a:t>
            </a:r>
            <a:endParaRPr lang="en-US" altLang="zh-CN" sz="1200" dirty="0"/>
          </a:p>
          <a:p>
            <a:pPr marL="0" lvl="0" indent="0" algn="l" rtl="0">
              <a:spcBef>
                <a:spcPts val="600"/>
              </a:spcBef>
              <a:spcAft>
                <a:spcPts val="0"/>
              </a:spcAft>
              <a:buNone/>
            </a:pPr>
            <a:r>
              <a:rPr lang="zh-CN" altLang="en-US" sz="1200" dirty="0"/>
              <a:t>经验标准</a:t>
            </a:r>
            <a:r>
              <a:rPr lang="en-US" altLang="zh-CN" sz="1200" dirty="0"/>
              <a:t>/</a:t>
            </a:r>
            <a:r>
              <a:rPr lang="zh-CN" altLang="en-US" sz="1200" dirty="0"/>
              <a:t>同行标准：</a:t>
            </a:r>
            <a:r>
              <a:rPr lang="en" sz="1200" dirty="0"/>
              <a:t>&lt; 0.08</a:t>
            </a:r>
            <a:endParaRPr sz="1200" dirty="0"/>
          </a:p>
        </p:txBody>
      </p:sp>
      <p:sp>
        <p:nvSpPr>
          <p:cNvPr id="257" name="Google Shape;257;p30"/>
          <p:cNvSpPr txBox="1">
            <a:spLocks noGrp="1"/>
          </p:cNvSpPr>
          <p:nvPr>
            <p:ph type="body" idx="2"/>
          </p:nvPr>
        </p:nvSpPr>
        <p:spPr>
          <a:xfrm>
            <a:off x="3470356" y="1575125"/>
            <a:ext cx="4744254" cy="122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altLang="zh-CN" b="1" dirty="0"/>
              <a:t>SRMR</a:t>
            </a:r>
          </a:p>
          <a:p>
            <a:pPr marL="0" indent="0">
              <a:buNone/>
            </a:pPr>
            <a:r>
              <a:rPr lang="en-US" altLang="zh-CN" sz="1200" dirty="0"/>
              <a:t>Standardized root mean square residual, </a:t>
            </a:r>
            <a:r>
              <a:rPr lang="zh-CN" altLang="en-US" sz="1200" dirty="0"/>
              <a:t>标准化残差均方和平方根</a:t>
            </a:r>
            <a:endParaRPr lang="en-US" altLang="zh-CN" sz="1200" dirty="0"/>
          </a:p>
          <a:p>
            <a:pPr marL="0" indent="0">
              <a:buNone/>
            </a:pPr>
            <a:r>
              <a:rPr lang="zh-CN" altLang="en-US" sz="1200" dirty="0"/>
              <a:t>经验标准</a:t>
            </a:r>
            <a:r>
              <a:rPr lang="en-US" altLang="zh-CN" sz="1200" dirty="0"/>
              <a:t>/</a:t>
            </a:r>
            <a:r>
              <a:rPr lang="zh-CN" altLang="en-US" sz="1200" dirty="0"/>
              <a:t>同行标准：</a:t>
            </a:r>
            <a:r>
              <a:rPr lang="en-US" altLang="zh-CN" sz="1200" dirty="0"/>
              <a:t>&lt;0.05</a:t>
            </a:r>
            <a:r>
              <a:rPr lang="zh-CN" altLang="en-US" sz="1200" dirty="0"/>
              <a:t>，也有标准说</a:t>
            </a:r>
            <a:r>
              <a:rPr lang="en-US" altLang="zh-CN" sz="1200" dirty="0"/>
              <a:t>&lt;0.08</a:t>
            </a:r>
          </a:p>
        </p:txBody>
      </p:sp>
      <p:sp>
        <p:nvSpPr>
          <p:cNvPr id="259" name="Google Shape;259;p3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261" name="Google Shape;261;p30"/>
          <p:cNvSpPr txBox="1">
            <a:spLocks noGrp="1"/>
          </p:cNvSpPr>
          <p:nvPr>
            <p:ph type="body" idx="2"/>
          </p:nvPr>
        </p:nvSpPr>
        <p:spPr>
          <a:xfrm>
            <a:off x="975250" y="2946725"/>
            <a:ext cx="7429134" cy="198004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altLang="zh-CN" b="1" dirty="0"/>
              <a:t>factor loadings (</a:t>
            </a:r>
            <a:r>
              <a:rPr lang="el-GR" altLang="zh-CN" b="1" dirty="0"/>
              <a:t>λ) </a:t>
            </a:r>
            <a:r>
              <a:rPr lang="en-US" altLang="zh-CN" b="1" dirty="0"/>
              <a:t> – </a:t>
            </a:r>
            <a:r>
              <a:rPr lang="zh-CN" altLang="en-US" b="1" dirty="0"/>
              <a:t>反映性模型的项目质量检验</a:t>
            </a:r>
            <a:endParaRPr lang="en-US" altLang="zh-CN" b="1" dirty="0"/>
          </a:p>
          <a:p>
            <a:pPr marL="0" lvl="0" indent="0" algn="l" rtl="0">
              <a:spcBef>
                <a:spcPts val="600"/>
              </a:spcBef>
              <a:spcAft>
                <a:spcPts val="0"/>
              </a:spcAft>
              <a:buNone/>
            </a:pPr>
            <a:r>
              <a:rPr lang="en-US" altLang="zh-CN" sz="1200" dirty="0"/>
              <a:t>λ ≥ 0.95</a:t>
            </a:r>
            <a:r>
              <a:rPr lang="zh-CN" altLang="en-US" sz="1200" dirty="0"/>
              <a:t>说明构念的构架有问题。</a:t>
            </a:r>
          </a:p>
          <a:p>
            <a:pPr marL="0" lvl="0" indent="0" algn="l" rtl="0">
              <a:spcBef>
                <a:spcPts val="600"/>
              </a:spcBef>
              <a:spcAft>
                <a:spcPts val="0"/>
              </a:spcAft>
              <a:buNone/>
            </a:pPr>
            <a:r>
              <a:rPr lang="en-US" altLang="zh-CN" sz="1200" dirty="0"/>
              <a:t>λ ≥ 0.63</a:t>
            </a:r>
            <a:r>
              <a:rPr lang="zh-CN" altLang="en-US" sz="1200" dirty="0"/>
              <a:t>代表平方大于</a:t>
            </a:r>
            <a:r>
              <a:rPr lang="en-US" altLang="zh-CN" sz="1200" dirty="0"/>
              <a:t>40%</a:t>
            </a:r>
            <a:r>
              <a:rPr lang="zh-CN" altLang="en-US" sz="1200" dirty="0"/>
              <a:t>，证明非常好；</a:t>
            </a:r>
          </a:p>
          <a:p>
            <a:pPr marL="0" lvl="0" indent="0" algn="l" rtl="0">
              <a:spcBef>
                <a:spcPts val="600"/>
              </a:spcBef>
              <a:spcAft>
                <a:spcPts val="0"/>
              </a:spcAft>
              <a:buNone/>
            </a:pPr>
            <a:r>
              <a:rPr lang="en-US" altLang="zh-CN" sz="1200" dirty="0"/>
              <a:t>λ ≥ 0.55</a:t>
            </a:r>
            <a:r>
              <a:rPr lang="zh-CN" altLang="en-US" sz="1200" dirty="0"/>
              <a:t>代表平方大于</a:t>
            </a:r>
            <a:r>
              <a:rPr lang="en-US" altLang="zh-CN" sz="1200" dirty="0"/>
              <a:t>30%</a:t>
            </a:r>
            <a:r>
              <a:rPr lang="zh-CN" altLang="en-US" sz="1200" dirty="0"/>
              <a:t>，证明好；</a:t>
            </a:r>
          </a:p>
          <a:p>
            <a:pPr marL="0" lvl="0" indent="0" algn="l" rtl="0">
              <a:spcBef>
                <a:spcPts val="600"/>
              </a:spcBef>
              <a:spcAft>
                <a:spcPts val="0"/>
              </a:spcAft>
              <a:buNone/>
            </a:pPr>
            <a:r>
              <a:rPr lang="en-US" altLang="zh-CN" sz="1200" dirty="0"/>
              <a:t>λ ≥ 0.45</a:t>
            </a:r>
            <a:r>
              <a:rPr lang="zh-CN" altLang="en-US" sz="1200" dirty="0"/>
              <a:t>代表平方大于</a:t>
            </a:r>
            <a:r>
              <a:rPr lang="en-US" altLang="zh-CN" sz="1200" dirty="0"/>
              <a:t>20%</a:t>
            </a:r>
            <a:r>
              <a:rPr lang="zh-CN" altLang="en-US" sz="1200" dirty="0"/>
              <a:t>，证明比较普通</a:t>
            </a:r>
          </a:p>
          <a:p>
            <a:pPr marL="0" lvl="0" indent="0" algn="l" rtl="0">
              <a:spcBef>
                <a:spcPts val="600"/>
              </a:spcBef>
              <a:spcAft>
                <a:spcPts val="0"/>
              </a:spcAft>
              <a:buNone/>
            </a:pPr>
            <a:r>
              <a:rPr lang="en-US" altLang="zh-CN" sz="1200" dirty="0"/>
              <a:t>λ ≥ 0.32</a:t>
            </a:r>
            <a:r>
              <a:rPr lang="zh-CN" altLang="en-US" sz="1200" dirty="0"/>
              <a:t>代表平方大于</a:t>
            </a:r>
            <a:r>
              <a:rPr lang="en-US" altLang="zh-CN" sz="1200" dirty="0"/>
              <a:t>10%</a:t>
            </a:r>
            <a:r>
              <a:rPr lang="zh-CN" altLang="en-US" sz="1200" dirty="0"/>
              <a:t>，证明比较差</a:t>
            </a:r>
          </a:p>
          <a:p>
            <a:pPr marL="0" lvl="0" indent="0" algn="l" rtl="0">
              <a:spcBef>
                <a:spcPts val="600"/>
              </a:spcBef>
              <a:spcAft>
                <a:spcPts val="0"/>
              </a:spcAft>
              <a:buNone/>
            </a:pPr>
            <a:r>
              <a:rPr lang="en-US" altLang="zh-CN" sz="1200" dirty="0"/>
              <a:t>λ </a:t>
            </a:r>
            <a:r>
              <a:rPr lang="zh-CN" altLang="en-US" sz="1200" dirty="0"/>
              <a:t>在</a:t>
            </a:r>
            <a:r>
              <a:rPr lang="en-US" altLang="zh-CN" sz="1200" dirty="0"/>
              <a:t>0.32</a:t>
            </a:r>
            <a:r>
              <a:rPr lang="zh-CN" altLang="en-US" sz="1200" dirty="0"/>
              <a:t>以下证明不及格</a:t>
            </a:r>
            <a:endParaRPr sz="1200" dirty="0"/>
          </a:p>
        </p:txBody>
      </p:sp>
    </p:spTree>
    <p:extLst>
      <p:ext uri="{BB962C8B-B14F-4D97-AF65-F5344CB8AC3E}">
        <p14:creationId xmlns:p14="http://schemas.microsoft.com/office/powerpoint/2010/main" val="15274252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0"/>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zh-CN" dirty="0"/>
              <a:t>CB-SEM</a:t>
            </a:r>
            <a:r>
              <a:rPr lang="zh-CN" altLang="en-US" dirty="0"/>
              <a:t>的高级指标</a:t>
            </a:r>
            <a:r>
              <a:rPr lang="zh-CN" altLang="en-US" sz="1600" dirty="0"/>
              <a:t>（部分源自多质多法模型）</a:t>
            </a:r>
            <a:endParaRPr dirty="0"/>
          </a:p>
        </p:txBody>
      </p:sp>
      <p:sp>
        <p:nvSpPr>
          <p:cNvPr id="256" name="Google Shape;256;p30"/>
          <p:cNvSpPr txBox="1">
            <a:spLocks noGrp="1"/>
          </p:cNvSpPr>
          <p:nvPr>
            <p:ph type="body" idx="1"/>
          </p:nvPr>
        </p:nvSpPr>
        <p:spPr>
          <a:xfrm>
            <a:off x="975250" y="1575125"/>
            <a:ext cx="2202900" cy="122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t>CR</a:t>
            </a:r>
            <a:endParaRPr lang="zh-CN" altLang="en-US" b="1" dirty="0"/>
          </a:p>
          <a:p>
            <a:pPr marL="0" lvl="0" indent="0" algn="l" rtl="0">
              <a:spcBef>
                <a:spcPts val="600"/>
              </a:spcBef>
              <a:spcAft>
                <a:spcPts val="0"/>
              </a:spcAft>
              <a:buNone/>
            </a:pPr>
            <a:r>
              <a:rPr lang="en-US" altLang="zh-CN" sz="1200" dirty="0"/>
              <a:t>Construct Reliability, </a:t>
            </a:r>
            <a:r>
              <a:rPr lang="zh-CN" altLang="en-US" sz="1200" b="1" dirty="0"/>
              <a:t>建构信度</a:t>
            </a:r>
            <a:r>
              <a:rPr lang="en-US" altLang="zh-CN" sz="1200" b="1" dirty="0"/>
              <a:t>/</a:t>
            </a:r>
            <a:r>
              <a:rPr lang="zh-CN" altLang="en-US" sz="1200" b="1" dirty="0"/>
              <a:t>组成信度</a:t>
            </a:r>
            <a:r>
              <a:rPr lang="zh-CN" altLang="en-US" sz="1200" dirty="0"/>
              <a:t>。比普通的信度（例如</a:t>
            </a:r>
            <a:r>
              <a:rPr lang="en-US" altLang="zh-CN" sz="1200" dirty="0"/>
              <a:t>alpha</a:t>
            </a:r>
            <a:r>
              <a:rPr lang="zh-CN" altLang="en-US" sz="1200" dirty="0"/>
              <a:t>，</a:t>
            </a:r>
            <a:r>
              <a:rPr lang="en-US" altLang="zh-CN" sz="1200" dirty="0"/>
              <a:t>omega</a:t>
            </a:r>
            <a:r>
              <a:rPr lang="zh-CN" altLang="en-US" sz="1200" dirty="0"/>
              <a:t>）要好。</a:t>
            </a:r>
            <a:endParaRPr lang="en-US" altLang="zh-CN" sz="1200" dirty="0"/>
          </a:p>
          <a:p>
            <a:pPr marL="0" lvl="0" indent="0" algn="l" rtl="0">
              <a:spcBef>
                <a:spcPts val="600"/>
              </a:spcBef>
              <a:spcAft>
                <a:spcPts val="0"/>
              </a:spcAft>
              <a:buNone/>
            </a:pPr>
            <a:r>
              <a:rPr lang="zh-CN" altLang="en-US" sz="1200" dirty="0"/>
              <a:t>经验标准：</a:t>
            </a:r>
            <a:r>
              <a:rPr lang="en-US" altLang="zh-CN" sz="1200" dirty="0"/>
              <a:t>&gt; 0.7</a:t>
            </a:r>
            <a:r>
              <a:rPr lang="zh-CN" altLang="en-US" sz="1200" dirty="0"/>
              <a:t>，也有</a:t>
            </a:r>
            <a:r>
              <a:rPr lang="en-US" altLang="zh-CN" sz="1200" dirty="0"/>
              <a:t>0.6</a:t>
            </a:r>
            <a:r>
              <a:rPr lang="zh-CN" altLang="en-US" sz="1200" dirty="0"/>
              <a:t>的说法</a:t>
            </a:r>
            <a:endParaRPr lang="en-US" altLang="zh-CN" sz="1200" dirty="0"/>
          </a:p>
        </p:txBody>
      </p:sp>
      <p:sp>
        <p:nvSpPr>
          <p:cNvPr id="257" name="Google Shape;257;p30"/>
          <p:cNvSpPr txBox="1">
            <a:spLocks noGrp="1"/>
          </p:cNvSpPr>
          <p:nvPr>
            <p:ph type="body" idx="2"/>
          </p:nvPr>
        </p:nvSpPr>
        <p:spPr>
          <a:xfrm>
            <a:off x="3470356" y="1575125"/>
            <a:ext cx="2202900" cy="122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t>AVE</a:t>
            </a:r>
          </a:p>
          <a:p>
            <a:pPr marL="0" lvl="0" indent="0" algn="l" rtl="0">
              <a:spcBef>
                <a:spcPts val="600"/>
              </a:spcBef>
              <a:spcAft>
                <a:spcPts val="0"/>
              </a:spcAft>
              <a:buNone/>
            </a:pPr>
            <a:r>
              <a:rPr lang="en-US" sz="1200" dirty="0"/>
              <a:t>A</a:t>
            </a:r>
            <a:r>
              <a:rPr lang="en-US" altLang="zh-CN" sz="1200" dirty="0"/>
              <a:t>verage Variance Extracted, </a:t>
            </a:r>
            <a:r>
              <a:rPr lang="zh-CN" altLang="en-US" sz="1200" dirty="0"/>
              <a:t>平均方差提取值</a:t>
            </a:r>
            <a:r>
              <a:rPr lang="en-US" altLang="zh-CN" sz="1200" dirty="0"/>
              <a:t>/</a:t>
            </a:r>
            <a:r>
              <a:rPr lang="zh-CN" altLang="en-US" sz="1200" dirty="0"/>
              <a:t>平均萃取变异量（台译），用于衡量</a:t>
            </a:r>
            <a:r>
              <a:rPr lang="zh-CN" altLang="en-US" sz="1200" b="1" dirty="0"/>
              <a:t>收敛效度</a:t>
            </a:r>
            <a:r>
              <a:rPr lang="zh-CN" altLang="en-US" sz="1200" dirty="0"/>
              <a:t>。</a:t>
            </a:r>
            <a:endParaRPr lang="en-US" altLang="zh-CN" sz="1200" dirty="0"/>
          </a:p>
          <a:p>
            <a:pPr marL="0" lvl="0" indent="0" algn="l" rtl="0">
              <a:spcBef>
                <a:spcPts val="600"/>
              </a:spcBef>
              <a:spcAft>
                <a:spcPts val="0"/>
              </a:spcAft>
              <a:buNone/>
            </a:pPr>
            <a:r>
              <a:rPr lang="zh-CN" altLang="en-US" sz="1200" dirty="0"/>
              <a:t>经验标准：</a:t>
            </a:r>
            <a:r>
              <a:rPr lang="en-US" altLang="zh-CN" sz="1200" dirty="0"/>
              <a:t>&gt; 0.5</a:t>
            </a:r>
            <a:endParaRPr lang="en-US" sz="1200" dirty="0"/>
          </a:p>
        </p:txBody>
      </p:sp>
      <p:sp>
        <p:nvSpPr>
          <p:cNvPr id="258" name="Google Shape;258;p30"/>
          <p:cNvSpPr txBox="1">
            <a:spLocks noGrp="1"/>
          </p:cNvSpPr>
          <p:nvPr>
            <p:ph type="body" idx="3"/>
          </p:nvPr>
        </p:nvSpPr>
        <p:spPr>
          <a:xfrm>
            <a:off x="5975475" y="1575125"/>
            <a:ext cx="2202900" cy="122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t>AIC/BIC</a:t>
            </a:r>
            <a:endParaRPr b="1" dirty="0"/>
          </a:p>
          <a:p>
            <a:pPr marL="0" lvl="0" indent="0" algn="l" rtl="0">
              <a:spcBef>
                <a:spcPts val="600"/>
              </a:spcBef>
              <a:spcAft>
                <a:spcPts val="0"/>
              </a:spcAft>
              <a:buNone/>
            </a:pPr>
            <a:r>
              <a:rPr lang="en-US" altLang="zh-CN" sz="1200" dirty="0"/>
              <a:t>Akaike information criterion</a:t>
            </a:r>
          </a:p>
          <a:p>
            <a:pPr marL="0" lvl="0" indent="0" algn="l" rtl="0">
              <a:spcBef>
                <a:spcPts val="600"/>
              </a:spcBef>
              <a:spcAft>
                <a:spcPts val="0"/>
              </a:spcAft>
              <a:buNone/>
            </a:pPr>
            <a:r>
              <a:rPr lang="en-US" altLang="zh-CN" sz="1200" dirty="0"/>
              <a:t>Bayesian Information Criterions</a:t>
            </a:r>
          </a:p>
          <a:p>
            <a:pPr marL="0" lvl="0" indent="0" algn="l" rtl="0">
              <a:spcBef>
                <a:spcPts val="600"/>
              </a:spcBef>
              <a:spcAft>
                <a:spcPts val="0"/>
              </a:spcAft>
              <a:buNone/>
            </a:pPr>
            <a:r>
              <a:rPr lang="zh-CN" altLang="en-US" sz="1200" dirty="0"/>
              <a:t>赤池信息量</a:t>
            </a:r>
            <a:r>
              <a:rPr lang="en-US" altLang="zh-CN" sz="1200" dirty="0"/>
              <a:t>/</a:t>
            </a:r>
            <a:r>
              <a:rPr lang="zh-CN" altLang="en-US" sz="1200" dirty="0"/>
              <a:t>贝叶斯信息量</a:t>
            </a:r>
            <a:endParaRPr lang="en-US" altLang="zh-CN" sz="1200" dirty="0"/>
          </a:p>
          <a:p>
            <a:pPr marL="0" lvl="0" indent="0" algn="l" rtl="0">
              <a:spcBef>
                <a:spcPts val="600"/>
              </a:spcBef>
              <a:spcAft>
                <a:spcPts val="0"/>
              </a:spcAft>
              <a:buNone/>
            </a:pPr>
            <a:endParaRPr lang="en-US" sz="1200" dirty="0"/>
          </a:p>
          <a:p>
            <a:pPr marL="0" lvl="0" indent="0" algn="l" rtl="0">
              <a:spcBef>
                <a:spcPts val="600"/>
              </a:spcBef>
              <a:spcAft>
                <a:spcPts val="0"/>
              </a:spcAft>
              <a:buNone/>
            </a:pPr>
            <a:r>
              <a:rPr lang="zh-CN" altLang="en-US" sz="1200" dirty="0"/>
              <a:t>经验标准：越低越好。该信息量同样适用于回归，是不同回归模型的选择标准。</a:t>
            </a:r>
            <a:endParaRPr sz="1200" dirty="0"/>
          </a:p>
        </p:txBody>
      </p:sp>
      <p:sp>
        <p:nvSpPr>
          <p:cNvPr id="259" name="Google Shape;259;p3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64</a:t>
            </a:fld>
            <a:endParaRPr/>
          </a:p>
        </p:txBody>
      </p:sp>
    </p:spTree>
    <p:extLst>
      <p:ext uri="{BB962C8B-B14F-4D97-AF65-F5344CB8AC3E}">
        <p14:creationId xmlns:p14="http://schemas.microsoft.com/office/powerpoint/2010/main" val="30775850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A951B-FB80-4FA1-B0E6-59B6608A05A7}"/>
              </a:ext>
            </a:extLst>
          </p:cNvPr>
          <p:cNvSpPr>
            <a:spLocks noGrp="1"/>
          </p:cNvSpPr>
          <p:nvPr>
            <p:ph type="title"/>
          </p:nvPr>
        </p:nvSpPr>
        <p:spPr/>
        <p:txBody>
          <a:bodyPr/>
          <a:lstStyle/>
          <a:p>
            <a:r>
              <a:rPr lang="zh-CN" altLang="en-US" dirty="0"/>
              <a:t>一个典型的反映性单维</a:t>
            </a:r>
            <a:r>
              <a:rPr lang="en-US" altLang="zh-CN" dirty="0"/>
              <a:t>CFA</a:t>
            </a:r>
            <a:r>
              <a:rPr lang="zh-CN" altLang="en-US" dirty="0"/>
              <a:t>图</a:t>
            </a:r>
          </a:p>
        </p:txBody>
      </p:sp>
      <p:sp>
        <p:nvSpPr>
          <p:cNvPr id="4" name="灯片编号占位符 3">
            <a:extLst>
              <a:ext uri="{FF2B5EF4-FFF2-40B4-BE49-F238E27FC236}">
                <a16:creationId xmlns:a16="http://schemas.microsoft.com/office/drawing/2014/main" id="{B246497E-5CCF-4CCD-9B58-7AAF587AA9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pic>
        <p:nvPicPr>
          <p:cNvPr id="1026" name="Picture 2" descr="Confirmatory Factor Analysis (CFA) in R with lavaan">
            <a:extLst>
              <a:ext uri="{FF2B5EF4-FFF2-40B4-BE49-F238E27FC236}">
                <a16:creationId xmlns:a16="http://schemas.microsoft.com/office/drawing/2014/main" id="{690DFDD3-C106-4EAB-8C3D-4CCF0FE0F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069" y="1678497"/>
            <a:ext cx="2879829" cy="295647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88C5EDE-35D4-4F20-869D-AA7FCB08446C}"/>
              </a:ext>
            </a:extLst>
          </p:cNvPr>
          <p:cNvSpPr txBox="1"/>
          <p:nvPr/>
        </p:nvSpPr>
        <p:spPr>
          <a:xfrm>
            <a:off x="3592644" y="1678497"/>
            <a:ext cx="5436432" cy="307777"/>
          </a:xfrm>
          <a:prstGeom prst="rect">
            <a:avLst/>
          </a:prstGeom>
          <a:noFill/>
        </p:spPr>
        <p:txBody>
          <a:bodyPr wrap="square" rtlCol="0">
            <a:spAutoFit/>
          </a:bodyPr>
          <a:lstStyle/>
          <a:p>
            <a:r>
              <a:rPr lang="zh-CN" altLang="en-US" dirty="0">
                <a:solidFill>
                  <a:schemeClr val="bg1"/>
                </a:solidFill>
                <a:latin typeface="Titillium Web Light" panose="02010600030101010101" charset="0"/>
                <a:ea typeface="+mn-ea"/>
              </a:rPr>
              <a:t>为什么没有截距</a:t>
            </a:r>
            <a:r>
              <a:rPr lang="en-US" altLang="zh-CN" dirty="0">
                <a:solidFill>
                  <a:schemeClr val="bg1"/>
                </a:solidFill>
                <a:latin typeface="Titillium Web Light" panose="02010600030101010101" charset="0"/>
                <a:ea typeface="+mn-ea"/>
              </a:rPr>
              <a:t>/tau</a:t>
            </a:r>
            <a:r>
              <a:rPr lang="zh-CN" altLang="en-US" dirty="0">
                <a:solidFill>
                  <a:schemeClr val="bg1"/>
                </a:solidFill>
                <a:latin typeface="Titillium Web Light" panose="02010600030101010101" charset="0"/>
                <a:ea typeface="+mn-ea"/>
              </a:rPr>
              <a:t>？</a:t>
            </a:r>
            <a:r>
              <a:rPr lang="en-US" altLang="zh-CN" dirty="0">
                <a:solidFill>
                  <a:schemeClr val="bg1"/>
                </a:solidFill>
                <a:latin typeface="Titillium Web Light" panose="02010600030101010101" charset="0"/>
                <a:ea typeface="+mn-ea"/>
              </a:rPr>
              <a:t>——</a:t>
            </a:r>
            <a:r>
              <a:rPr lang="zh-CN" altLang="en-US" dirty="0">
                <a:solidFill>
                  <a:schemeClr val="bg1"/>
                </a:solidFill>
                <a:latin typeface="Titillium Web Light" panose="02010600030101010101" charset="0"/>
                <a:ea typeface="+mn-ea"/>
              </a:rPr>
              <a:t>把</a:t>
            </a:r>
            <a:r>
              <a:rPr lang="en-US" altLang="zh-CN" dirty="0">
                <a:solidFill>
                  <a:schemeClr val="bg1"/>
                </a:solidFill>
                <a:latin typeface="Titillium Web Light" panose="02010600030101010101" charset="0"/>
                <a:ea typeface="+mn-ea"/>
              </a:rPr>
              <a:t>y</a:t>
            </a:r>
            <a:r>
              <a:rPr lang="zh-CN" altLang="en-US" dirty="0">
                <a:solidFill>
                  <a:schemeClr val="bg1"/>
                </a:solidFill>
                <a:latin typeface="Titillium Web Light" panose="02010600030101010101" charset="0"/>
                <a:ea typeface="+mn-ea"/>
              </a:rPr>
              <a:t>中心化了，</a:t>
            </a:r>
            <a:r>
              <a:rPr lang="en-US" altLang="zh-CN" dirty="0">
                <a:solidFill>
                  <a:schemeClr val="bg1"/>
                </a:solidFill>
                <a:latin typeface="Titillium Web Light" panose="02010600030101010101" charset="0"/>
                <a:ea typeface="+mn-ea"/>
              </a:rPr>
              <a:t>tau</a:t>
            </a:r>
            <a:r>
              <a:rPr lang="zh-CN" altLang="en-US" dirty="0">
                <a:solidFill>
                  <a:schemeClr val="bg1"/>
                </a:solidFill>
                <a:latin typeface="Titillium Web Light" panose="02010600030101010101" charset="0"/>
                <a:ea typeface="+mn-ea"/>
              </a:rPr>
              <a:t>为</a:t>
            </a:r>
            <a:r>
              <a:rPr lang="en-US" altLang="zh-CN" dirty="0">
                <a:solidFill>
                  <a:schemeClr val="bg1"/>
                </a:solidFill>
                <a:latin typeface="Titillium Web Light" panose="02010600030101010101" charset="0"/>
                <a:ea typeface="+mn-ea"/>
              </a:rPr>
              <a:t>0</a:t>
            </a:r>
            <a:r>
              <a:rPr lang="zh-CN" altLang="en-US" dirty="0">
                <a:solidFill>
                  <a:schemeClr val="bg1"/>
                </a:solidFill>
                <a:latin typeface="Titillium Web Light" panose="02010600030101010101" charset="0"/>
                <a:ea typeface="+mn-ea"/>
              </a:rPr>
              <a:t>，忽略掉了。</a:t>
            </a:r>
          </a:p>
        </p:txBody>
      </p:sp>
      <p:pic>
        <p:nvPicPr>
          <p:cNvPr id="7" name="图片 6">
            <a:extLst>
              <a:ext uri="{FF2B5EF4-FFF2-40B4-BE49-F238E27FC236}">
                <a16:creationId xmlns:a16="http://schemas.microsoft.com/office/drawing/2014/main" id="{BA36A0FC-C632-49A4-8838-74654ED93C6E}"/>
              </a:ext>
            </a:extLst>
          </p:cNvPr>
          <p:cNvPicPr>
            <a:picLocks noChangeAspect="1"/>
          </p:cNvPicPr>
          <p:nvPr/>
        </p:nvPicPr>
        <p:blipFill>
          <a:blip r:embed="rId3"/>
          <a:stretch>
            <a:fillRect/>
          </a:stretch>
        </p:blipFill>
        <p:spPr>
          <a:xfrm>
            <a:off x="3697575" y="2151524"/>
            <a:ext cx="2722367" cy="1636941"/>
          </a:xfrm>
          <a:prstGeom prst="rect">
            <a:avLst/>
          </a:prstGeom>
        </p:spPr>
      </p:pic>
      <p:pic>
        <p:nvPicPr>
          <p:cNvPr id="8" name="图片 7">
            <a:extLst>
              <a:ext uri="{FF2B5EF4-FFF2-40B4-BE49-F238E27FC236}">
                <a16:creationId xmlns:a16="http://schemas.microsoft.com/office/drawing/2014/main" id="{451F9971-627B-4277-A103-B568F9A9E44A}"/>
              </a:ext>
            </a:extLst>
          </p:cNvPr>
          <p:cNvPicPr>
            <a:picLocks noChangeAspect="1"/>
          </p:cNvPicPr>
          <p:nvPr/>
        </p:nvPicPr>
        <p:blipFill>
          <a:blip r:embed="rId4"/>
          <a:stretch>
            <a:fillRect/>
          </a:stretch>
        </p:blipFill>
        <p:spPr>
          <a:xfrm>
            <a:off x="3697575" y="3953715"/>
            <a:ext cx="3518449" cy="698911"/>
          </a:xfrm>
          <a:prstGeom prst="rect">
            <a:avLst/>
          </a:prstGeom>
        </p:spPr>
      </p:pic>
    </p:spTree>
    <p:extLst>
      <p:ext uri="{BB962C8B-B14F-4D97-AF65-F5344CB8AC3E}">
        <p14:creationId xmlns:p14="http://schemas.microsoft.com/office/powerpoint/2010/main" val="7637391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A951B-FB80-4FA1-B0E6-59B6608A05A7}"/>
              </a:ext>
            </a:extLst>
          </p:cNvPr>
          <p:cNvSpPr>
            <a:spLocks noGrp="1"/>
          </p:cNvSpPr>
          <p:nvPr>
            <p:ph type="title"/>
          </p:nvPr>
        </p:nvSpPr>
        <p:spPr/>
        <p:txBody>
          <a:bodyPr/>
          <a:lstStyle/>
          <a:p>
            <a:r>
              <a:rPr lang="zh-CN" altLang="en-US" dirty="0"/>
              <a:t>一个典型的反映性单维</a:t>
            </a:r>
            <a:r>
              <a:rPr lang="en-US" altLang="zh-CN" dirty="0"/>
              <a:t>CFA</a:t>
            </a:r>
            <a:r>
              <a:rPr lang="zh-CN" altLang="en-US" dirty="0"/>
              <a:t>图</a:t>
            </a:r>
          </a:p>
        </p:txBody>
      </p:sp>
      <p:sp>
        <p:nvSpPr>
          <p:cNvPr id="4" name="灯片编号占位符 3">
            <a:extLst>
              <a:ext uri="{FF2B5EF4-FFF2-40B4-BE49-F238E27FC236}">
                <a16:creationId xmlns:a16="http://schemas.microsoft.com/office/drawing/2014/main" id="{B246497E-5CCF-4CCD-9B58-7AAF587AA9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pic>
        <p:nvPicPr>
          <p:cNvPr id="1026" name="Picture 2" descr="Confirmatory Factor Analysis (CFA) in R with lavaan">
            <a:extLst>
              <a:ext uri="{FF2B5EF4-FFF2-40B4-BE49-F238E27FC236}">
                <a16:creationId xmlns:a16="http://schemas.microsoft.com/office/drawing/2014/main" id="{690DFDD3-C106-4EAB-8C3D-4CCF0FE0F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069" y="1678497"/>
            <a:ext cx="2879829" cy="295647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BA36A0FC-C632-49A4-8838-74654ED93C6E}"/>
              </a:ext>
            </a:extLst>
          </p:cNvPr>
          <p:cNvPicPr>
            <a:picLocks noChangeAspect="1"/>
          </p:cNvPicPr>
          <p:nvPr/>
        </p:nvPicPr>
        <p:blipFill>
          <a:blip r:embed="rId3"/>
          <a:stretch>
            <a:fillRect/>
          </a:stretch>
        </p:blipFill>
        <p:spPr>
          <a:xfrm>
            <a:off x="3647608" y="1519795"/>
            <a:ext cx="2722367" cy="1636941"/>
          </a:xfrm>
          <a:prstGeom prst="rect">
            <a:avLst/>
          </a:prstGeom>
        </p:spPr>
      </p:pic>
      <p:pic>
        <p:nvPicPr>
          <p:cNvPr id="8" name="图片 7">
            <a:extLst>
              <a:ext uri="{FF2B5EF4-FFF2-40B4-BE49-F238E27FC236}">
                <a16:creationId xmlns:a16="http://schemas.microsoft.com/office/drawing/2014/main" id="{451F9971-627B-4277-A103-B568F9A9E44A}"/>
              </a:ext>
            </a:extLst>
          </p:cNvPr>
          <p:cNvPicPr>
            <a:picLocks noChangeAspect="1"/>
          </p:cNvPicPr>
          <p:nvPr/>
        </p:nvPicPr>
        <p:blipFill>
          <a:blip r:embed="rId4"/>
          <a:stretch>
            <a:fillRect/>
          </a:stretch>
        </p:blipFill>
        <p:spPr>
          <a:xfrm>
            <a:off x="3647608" y="4285519"/>
            <a:ext cx="3518449" cy="698911"/>
          </a:xfrm>
          <a:prstGeom prst="rect">
            <a:avLst/>
          </a:prstGeom>
        </p:spPr>
      </p:pic>
      <p:pic>
        <p:nvPicPr>
          <p:cNvPr id="10" name="图片 9">
            <a:extLst>
              <a:ext uri="{FF2B5EF4-FFF2-40B4-BE49-F238E27FC236}">
                <a16:creationId xmlns:a16="http://schemas.microsoft.com/office/drawing/2014/main" id="{D98DB1A3-7E5C-4338-B52C-B844C64262DF}"/>
              </a:ext>
            </a:extLst>
          </p:cNvPr>
          <p:cNvPicPr>
            <a:picLocks noChangeAspect="1"/>
          </p:cNvPicPr>
          <p:nvPr/>
        </p:nvPicPr>
        <p:blipFill>
          <a:blip r:embed="rId5"/>
          <a:stretch>
            <a:fillRect/>
          </a:stretch>
        </p:blipFill>
        <p:spPr>
          <a:xfrm>
            <a:off x="3647608" y="3156736"/>
            <a:ext cx="4771868" cy="1153465"/>
          </a:xfrm>
          <a:prstGeom prst="rect">
            <a:avLst/>
          </a:prstGeom>
        </p:spPr>
      </p:pic>
    </p:spTree>
    <p:extLst>
      <p:ext uri="{BB962C8B-B14F-4D97-AF65-F5344CB8AC3E}">
        <p14:creationId xmlns:p14="http://schemas.microsoft.com/office/powerpoint/2010/main" val="27582360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A951B-FB80-4FA1-B0E6-59B6608A05A7}"/>
              </a:ext>
            </a:extLst>
          </p:cNvPr>
          <p:cNvSpPr>
            <a:spLocks noGrp="1"/>
          </p:cNvSpPr>
          <p:nvPr>
            <p:ph type="title"/>
          </p:nvPr>
        </p:nvSpPr>
        <p:spPr/>
        <p:txBody>
          <a:bodyPr/>
          <a:lstStyle/>
          <a:p>
            <a:r>
              <a:rPr lang="zh-CN" altLang="en-US" dirty="0"/>
              <a:t>自由度问题</a:t>
            </a:r>
          </a:p>
        </p:txBody>
      </p:sp>
      <p:sp>
        <p:nvSpPr>
          <p:cNvPr id="4" name="灯片编号占位符 3">
            <a:extLst>
              <a:ext uri="{FF2B5EF4-FFF2-40B4-BE49-F238E27FC236}">
                <a16:creationId xmlns:a16="http://schemas.microsoft.com/office/drawing/2014/main" id="{B246497E-5CCF-4CCD-9B58-7AAF587AA9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pic>
        <p:nvPicPr>
          <p:cNvPr id="1026" name="Picture 2" descr="Confirmatory Factor Analysis (CFA) in R with lavaan">
            <a:extLst>
              <a:ext uri="{FF2B5EF4-FFF2-40B4-BE49-F238E27FC236}">
                <a16:creationId xmlns:a16="http://schemas.microsoft.com/office/drawing/2014/main" id="{690DFDD3-C106-4EAB-8C3D-4CCF0FE0F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069" y="1678497"/>
            <a:ext cx="2879829" cy="295647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88C5EDE-35D4-4F20-869D-AA7FCB08446C}"/>
              </a:ext>
            </a:extLst>
          </p:cNvPr>
          <p:cNvSpPr txBox="1"/>
          <p:nvPr/>
        </p:nvSpPr>
        <p:spPr>
          <a:xfrm>
            <a:off x="3462728" y="2417861"/>
            <a:ext cx="4594528" cy="307777"/>
          </a:xfrm>
          <a:prstGeom prst="rect">
            <a:avLst/>
          </a:prstGeom>
          <a:noFill/>
        </p:spPr>
        <p:txBody>
          <a:bodyPr wrap="none" rtlCol="0">
            <a:spAutoFit/>
          </a:bodyPr>
          <a:lstStyle/>
          <a:p>
            <a:r>
              <a:rPr lang="zh-CN" altLang="en-US" dirty="0">
                <a:solidFill>
                  <a:schemeClr val="bg1"/>
                </a:solidFill>
                <a:latin typeface="Titillium Web Light" panose="02010600030101010101" charset="0"/>
                <a:ea typeface="+mn-ea"/>
              </a:rPr>
              <a:t>设定部分参数为</a:t>
            </a:r>
            <a:r>
              <a:rPr lang="en-US" altLang="zh-CN" dirty="0">
                <a:solidFill>
                  <a:schemeClr val="bg1"/>
                </a:solidFill>
                <a:latin typeface="Titillium Web Light" panose="02010600030101010101" charset="0"/>
                <a:ea typeface="+mn-ea"/>
              </a:rPr>
              <a:t>1</a:t>
            </a:r>
            <a:r>
              <a:rPr lang="zh-CN" altLang="en-US" dirty="0">
                <a:solidFill>
                  <a:schemeClr val="bg1"/>
                </a:solidFill>
                <a:latin typeface="Titillium Web Light" panose="02010600030101010101" charset="0"/>
                <a:ea typeface="+mn-ea"/>
              </a:rPr>
              <a:t>（反正标准化以后会得到准确的结果）</a:t>
            </a:r>
          </a:p>
        </p:txBody>
      </p:sp>
      <p:pic>
        <p:nvPicPr>
          <p:cNvPr id="6" name="图片 5">
            <a:extLst>
              <a:ext uri="{FF2B5EF4-FFF2-40B4-BE49-F238E27FC236}">
                <a16:creationId xmlns:a16="http://schemas.microsoft.com/office/drawing/2014/main" id="{EE267B42-8441-42A0-939B-07762A0AA4FA}"/>
              </a:ext>
            </a:extLst>
          </p:cNvPr>
          <p:cNvPicPr>
            <a:picLocks noChangeAspect="1"/>
          </p:cNvPicPr>
          <p:nvPr/>
        </p:nvPicPr>
        <p:blipFill>
          <a:blip r:embed="rId3"/>
          <a:stretch>
            <a:fillRect/>
          </a:stretch>
        </p:blipFill>
        <p:spPr>
          <a:xfrm>
            <a:off x="3548561" y="2878997"/>
            <a:ext cx="4164622" cy="1755978"/>
          </a:xfrm>
          <a:prstGeom prst="rect">
            <a:avLst/>
          </a:prstGeom>
        </p:spPr>
      </p:pic>
      <p:pic>
        <p:nvPicPr>
          <p:cNvPr id="8" name="图片 7">
            <a:extLst>
              <a:ext uri="{FF2B5EF4-FFF2-40B4-BE49-F238E27FC236}">
                <a16:creationId xmlns:a16="http://schemas.microsoft.com/office/drawing/2014/main" id="{BCD833B7-0C5B-4C76-BFC1-924B301E89DD}"/>
              </a:ext>
            </a:extLst>
          </p:cNvPr>
          <p:cNvPicPr>
            <a:picLocks noChangeAspect="1"/>
          </p:cNvPicPr>
          <p:nvPr/>
        </p:nvPicPr>
        <p:blipFill>
          <a:blip r:embed="rId4"/>
          <a:stretch>
            <a:fillRect/>
          </a:stretch>
        </p:blipFill>
        <p:spPr>
          <a:xfrm>
            <a:off x="3548561" y="218036"/>
            <a:ext cx="3985605" cy="2088061"/>
          </a:xfrm>
          <a:prstGeom prst="rect">
            <a:avLst/>
          </a:prstGeom>
        </p:spPr>
      </p:pic>
      <p:sp>
        <p:nvSpPr>
          <p:cNvPr id="9" name="文本框 8">
            <a:extLst>
              <a:ext uri="{FF2B5EF4-FFF2-40B4-BE49-F238E27FC236}">
                <a16:creationId xmlns:a16="http://schemas.microsoft.com/office/drawing/2014/main" id="{C1E9A427-002F-43BA-8EFF-9EA67DD509AF}"/>
              </a:ext>
            </a:extLst>
          </p:cNvPr>
          <p:cNvSpPr txBox="1"/>
          <p:nvPr/>
        </p:nvSpPr>
        <p:spPr>
          <a:xfrm>
            <a:off x="0" y="4834371"/>
            <a:ext cx="3506088" cy="307777"/>
          </a:xfrm>
          <a:prstGeom prst="rect">
            <a:avLst/>
          </a:prstGeom>
          <a:noFill/>
        </p:spPr>
        <p:txBody>
          <a:bodyPr wrap="none" rtlCol="0">
            <a:spAutoFit/>
          </a:bodyPr>
          <a:lstStyle/>
          <a:p>
            <a:r>
              <a:rPr lang="en-US" altLang="zh-CN" dirty="0">
                <a:solidFill>
                  <a:schemeClr val="bg1"/>
                </a:solidFill>
              </a:rPr>
              <a:t>https://stats.oarc.ucla.edu/r/seminars/rcfa/</a:t>
            </a:r>
            <a:endParaRPr lang="zh-CN" altLang="en-US" dirty="0">
              <a:solidFill>
                <a:schemeClr val="bg1"/>
              </a:solidFill>
            </a:endParaRPr>
          </a:p>
        </p:txBody>
      </p:sp>
    </p:spTree>
    <p:extLst>
      <p:ext uri="{BB962C8B-B14F-4D97-AF65-F5344CB8AC3E}">
        <p14:creationId xmlns:p14="http://schemas.microsoft.com/office/powerpoint/2010/main" val="13397045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AD36DE-7B96-4346-B024-47DA62625C85}"/>
              </a:ext>
            </a:extLst>
          </p:cNvPr>
          <p:cNvSpPr>
            <a:spLocks noGrp="1"/>
          </p:cNvSpPr>
          <p:nvPr>
            <p:ph type="title"/>
          </p:nvPr>
        </p:nvSpPr>
        <p:spPr/>
        <p:txBody>
          <a:bodyPr/>
          <a:lstStyle/>
          <a:p>
            <a:r>
              <a:rPr lang="zh-CN" altLang="en-US" dirty="0"/>
              <a:t>自由度问题（在一些软件中）</a:t>
            </a:r>
          </a:p>
        </p:txBody>
      </p:sp>
      <p:sp>
        <p:nvSpPr>
          <p:cNvPr id="3" name="文本占位符 2">
            <a:extLst>
              <a:ext uri="{FF2B5EF4-FFF2-40B4-BE49-F238E27FC236}">
                <a16:creationId xmlns:a16="http://schemas.microsoft.com/office/drawing/2014/main" id="{B67DA49F-FDB4-47C9-AE19-2A06D5EE2F66}"/>
              </a:ext>
            </a:extLst>
          </p:cNvPr>
          <p:cNvSpPr>
            <a:spLocks noGrp="1"/>
          </p:cNvSpPr>
          <p:nvPr>
            <p:ph type="body" idx="1"/>
          </p:nvPr>
        </p:nvSpPr>
        <p:spPr/>
        <p:txBody>
          <a:bodyPr/>
          <a:lstStyle/>
          <a:p>
            <a:pPr algn="l"/>
            <a:r>
              <a:rPr lang="zh-CN" altLang="en-US" sz="1400" b="0" i="0" dirty="0">
                <a:solidFill>
                  <a:schemeClr val="bg1"/>
                </a:solidFill>
                <a:effectLst/>
                <a:latin typeface="Arial" panose="020B0604020202020204" pitchFamily="34" charset="0"/>
              </a:rPr>
              <a:t>当呈现结构方程模型 </a:t>
            </a:r>
            <a:r>
              <a:rPr lang="en-US" altLang="zh-CN" sz="1400" b="0" i="0" dirty="0">
                <a:solidFill>
                  <a:schemeClr val="bg1"/>
                </a:solidFill>
                <a:effectLst/>
                <a:latin typeface="Arial" panose="020B0604020202020204" pitchFamily="34" charset="0"/>
              </a:rPr>
              <a:t>(SEM) </a:t>
            </a:r>
            <a:r>
              <a:rPr lang="zh-CN" altLang="en-US" sz="1400" b="0" i="0" dirty="0">
                <a:solidFill>
                  <a:schemeClr val="bg1"/>
                </a:solidFill>
                <a:effectLst/>
                <a:latin typeface="Arial" panose="020B0604020202020204" pitchFamily="34" charset="0"/>
              </a:rPr>
              <a:t>的结果时，它们通常包括一个或多个整体模型拟合指标，其中最常见的是 </a:t>
            </a:r>
            <a:r>
              <a:rPr lang="en-US" altLang="zh-CN" sz="1400" b="0" i="0" dirty="0">
                <a:solidFill>
                  <a:schemeClr val="bg1"/>
                </a:solidFill>
                <a:effectLst/>
                <a:latin typeface="Arial" panose="020B0604020202020204" pitchFamily="34" charset="0"/>
              </a:rPr>
              <a:t>χ </a:t>
            </a:r>
            <a:r>
              <a:rPr lang="en-US" altLang="zh-CN" sz="1400" b="0" i="1" dirty="0">
                <a:solidFill>
                  <a:schemeClr val="bg1"/>
                </a:solidFill>
                <a:effectLst/>
                <a:latin typeface="Arial" panose="020B0604020202020204" pitchFamily="34" charset="0"/>
              </a:rPr>
              <a:t>2</a:t>
            </a:r>
            <a:r>
              <a:rPr lang="zh-CN" altLang="en-US" sz="1400" b="0" i="0" dirty="0">
                <a:solidFill>
                  <a:schemeClr val="bg1"/>
                </a:solidFill>
                <a:effectLst/>
                <a:latin typeface="Arial" panose="020B0604020202020204" pitchFamily="34" charset="0"/>
              </a:rPr>
              <a:t>量。这构成了其他通常报告的指数的基础。尽管最常解释的是这些其他统计数据，但</a:t>
            </a:r>
            <a:r>
              <a:rPr lang="en-US" altLang="zh-CN" sz="1400" b="0" i="1" dirty="0">
                <a:solidFill>
                  <a:schemeClr val="bg1"/>
                </a:solidFill>
                <a:effectLst/>
                <a:latin typeface="Arial" panose="020B0604020202020204" pitchFamily="34" charset="0"/>
              </a:rPr>
              <a:t>χ2</a:t>
            </a:r>
            <a:r>
              <a:rPr lang="zh-CN" altLang="en-US" sz="1400" b="0" i="0" dirty="0">
                <a:solidFill>
                  <a:schemeClr val="bg1"/>
                </a:solidFill>
                <a:effectLst/>
                <a:latin typeface="Arial" panose="020B0604020202020204" pitchFamily="34" charset="0"/>
              </a:rPr>
              <a:t>的</a:t>
            </a:r>
            <a:r>
              <a:rPr lang="zh-CN" altLang="en-US" sz="1400" b="0" i="1" dirty="0">
                <a:solidFill>
                  <a:schemeClr val="bg1"/>
                </a:solidFill>
                <a:effectLst/>
                <a:latin typeface="Arial" panose="020B0604020202020204" pitchFamily="34" charset="0"/>
              </a:rPr>
              <a:t>自由度</a:t>
            </a:r>
            <a:r>
              <a:rPr lang="zh-CN" altLang="en-US" sz="1400" b="0" i="0" dirty="0">
                <a:solidFill>
                  <a:schemeClr val="bg1"/>
                </a:solidFill>
                <a:effectLst/>
                <a:latin typeface="Arial" panose="020B0604020202020204" pitchFamily="34" charset="0"/>
              </a:rPr>
              <a:t>对于理解模型拟合以及模型本身的性质至关重要。</a:t>
            </a:r>
            <a:endParaRPr lang="en-US" altLang="zh-CN" sz="1400" b="0" i="0" dirty="0">
              <a:solidFill>
                <a:schemeClr val="bg1"/>
              </a:solidFill>
              <a:effectLst/>
              <a:latin typeface="Arial" panose="020B0604020202020204" pitchFamily="34" charset="0"/>
            </a:endParaRPr>
          </a:p>
          <a:p>
            <a:pPr algn="l"/>
            <a:endParaRPr lang="zh-CN" altLang="en-US" sz="1400" b="0" i="0" dirty="0">
              <a:solidFill>
                <a:schemeClr val="bg1"/>
              </a:solidFill>
              <a:effectLst/>
              <a:latin typeface="Arial" panose="020B0604020202020204" pitchFamily="34" charset="0"/>
            </a:endParaRPr>
          </a:p>
          <a:p>
            <a:pPr algn="l"/>
            <a:r>
              <a:rPr lang="en-US" altLang="zh-CN" sz="1400" b="1" i="0" dirty="0">
                <a:solidFill>
                  <a:schemeClr val="bg1"/>
                </a:solidFill>
                <a:effectLst/>
                <a:latin typeface="Arial" panose="020B0604020202020204" pitchFamily="34" charset="0"/>
              </a:rPr>
              <a:t>SEM </a:t>
            </a:r>
            <a:r>
              <a:rPr lang="zh-CN" altLang="en-US" sz="1400" b="1" i="0" dirty="0">
                <a:solidFill>
                  <a:schemeClr val="bg1"/>
                </a:solidFill>
                <a:effectLst/>
                <a:latin typeface="Arial" panose="020B0604020202020204" pitchFamily="34" charset="0"/>
              </a:rPr>
              <a:t>中的自由度计算为用作分析输入的唯一信息的数量（有时称为已知信息）与唯一估计的参数数量（有时称为未知数）之间的差异。例如，在具有 </a:t>
            </a:r>
            <a:r>
              <a:rPr lang="en-US" altLang="zh-CN" sz="1400" b="1" i="0" dirty="0">
                <a:solidFill>
                  <a:schemeClr val="bg1"/>
                </a:solidFill>
                <a:effectLst/>
                <a:latin typeface="Arial" panose="020B0604020202020204" pitchFamily="34" charset="0"/>
              </a:rPr>
              <a:t>4 </a:t>
            </a:r>
            <a:r>
              <a:rPr lang="zh-CN" altLang="en-US" sz="1400" b="1" i="0" dirty="0">
                <a:solidFill>
                  <a:schemeClr val="bg1"/>
                </a:solidFill>
                <a:effectLst/>
                <a:latin typeface="Arial" panose="020B0604020202020204" pitchFamily="34" charset="0"/>
              </a:rPr>
              <a:t>个项目的单因素验证性因素分析中，有 </a:t>
            </a:r>
            <a:r>
              <a:rPr lang="en-US" altLang="zh-CN" sz="1400" b="1" i="0" dirty="0">
                <a:solidFill>
                  <a:schemeClr val="bg1"/>
                </a:solidFill>
                <a:effectLst/>
                <a:latin typeface="Arial" panose="020B0604020202020204" pitchFamily="34" charset="0"/>
              </a:rPr>
              <a:t>10 </a:t>
            </a:r>
            <a:r>
              <a:rPr lang="zh-CN" altLang="en-US" sz="1400" b="1" i="0" dirty="0">
                <a:solidFill>
                  <a:schemeClr val="bg1"/>
                </a:solidFill>
                <a:effectLst/>
                <a:latin typeface="Arial" panose="020B0604020202020204" pitchFamily="34" charset="0"/>
              </a:rPr>
              <a:t>个已知数（四个项目之间的六个唯一协方差和四个项目方差）和 </a:t>
            </a:r>
            <a:r>
              <a:rPr lang="en-US" altLang="zh-CN" sz="1400" b="1" i="0" dirty="0">
                <a:solidFill>
                  <a:schemeClr val="bg1"/>
                </a:solidFill>
                <a:effectLst/>
                <a:latin typeface="Arial" panose="020B0604020202020204" pitchFamily="34" charset="0"/>
              </a:rPr>
              <a:t>8 </a:t>
            </a:r>
            <a:r>
              <a:rPr lang="zh-CN" altLang="en-US" sz="1400" b="1" i="0" dirty="0">
                <a:solidFill>
                  <a:schemeClr val="bg1"/>
                </a:solidFill>
                <a:effectLst/>
                <a:latin typeface="Arial" panose="020B0604020202020204" pitchFamily="34" charset="0"/>
              </a:rPr>
              <a:t>个未知数（</a:t>
            </a:r>
            <a:r>
              <a:rPr lang="en-US" altLang="zh-CN" sz="1400" b="1" i="0" dirty="0">
                <a:solidFill>
                  <a:schemeClr val="bg1"/>
                </a:solidFill>
                <a:effectLst/>
                <a:latin typeface="Arial" panose="020B0604020202020204" pitchFamily="34" charset="0"/>
              </a:rPr>
              <a:t>4 </a:t>
            </a:r>
            <a:r>
              <a:rPr lang="zh-CN" altLang="en-US" sz="1400" b="1" i="0" dirty="0">
                <a:solidFill>
                  <a:schemeClr val="bg1"/>
                </a:solidFill>
                <a:effectLst/>
                <a:latin typeface="Arial" panose="020B0604020202020204" pitchFamily="34" charset="0"/>
              </a:rPr>
              <a:t>个因子载荷和 </a:t>
            </a:r>
            <a:r>
              <a:rPr lang="en-US" altLang="zh-CN" sz="1400" b="1" i="0" dirty="0">
                <a:solidFill>
                  <a:schemeClr val="bg1"/>
                </a:solidFill>
                <a:effectLst/>
                <a:latin typeface="Arial" panose="020B0604020202020204" pitchFamily="34" charset="0"/>
              </a:rPr>
              <a:t>4 </a:t>
            </a:r>
            <a:r>
              <a:rPr lang="zh-CN" altLang="en-US" sz="1400" b="1" i="0" dirty="0">
                <a:solidFill>
                  <a:schemeClr val="bg1"/>
                </a:solidFill>
                <a:effectLst/>
                <a:latin typeface="Arial" panose="020B0604020202020204" pitchFamily="34" charset="0"/>
              </a:rPr>
              <a:t>个误差方差），意味着有</a:t>
            </a:r>
            <a:r>
              <a:rPr lang="en-US" altLang="zh-CN" sz="1400" b="1" i="0" dirty="0">
                <a:solidFill>
                  <a:schemeClr val="bg1"/>
                </a:solidFill>
                <a:effectLst/>
                <a:latin typeface="Arial" panose="020B0604020202020204" pitchFamily="34" charset="0"/>
              </a:rPr>
              <a:t>2</a:t>
            </a:r>
            <a:r>
              <a:rPr lang="zh-CN" altLang="en-US" sz="1400" b="1" i="0" dirty="0">
                <a:solidFill>
                  <a:schemeClr val="bg1"/>
                </a:solidFill>
                <a:effectLst/>
                <a:latin typeface="Arial" panose="020B0604020202020204" pitchFamily="34" charset="0"/>
              </a:rPr>
              <a:t>个自由度。</a:t>
            </a:r>
            <a:endParaRPr lang="en-US" altLang="zh-CN" sz="1400" b="1" i="0" dirty="0">
              <a:solidFill>
                <a:schemeClr val="bg1"/>
              </a:solidFill>
              <a:effectLst/>
              <a:latin typeface="Arial" panose="020B0604020202020204" pitchFamily="34" charset="0"/>
            </a:endParaRPr>
          </a:p>
          <a:p>
            <a:pPr algn="l"/>
            <a:endParaRPr lang="en-US" altLang="zh-CN" sz="1400" b="1" dirty="0">
              <a:solidFill>
                <a:schemeClr val="bg1"/>
              </a:solidFill>
              <a:latin typeface="Arial" panose="020B0604020202020204" pitchFamily="34" charset="0"/>
            </a:endParaRPr>
          </a:p>
          <a:p>
            <a:pPr algn="l"/>
            <a:r>
              <a:rPr lang="zh-CN" altLang="en-US" sz="1400" b="0" i="0" dirty="0">
                <a:solidFill>
                  <a:schemeClr val="bg1"/>
                </a:solidFill>
                <a:effectLst/>
                <a:latin typeface="Arial" panose="020B0604020202020204" pitchFamily="34" charset="0"/>
              </a:rPr>
              <a:t>如果没有其他原因，自由度对于理解模型拟合很重要，在所有其他条件相同的情况下，自由度越少，指数（例如 </a:t>
            </a:r>
            <a:r>
              <a:rPr lang="en-US" altLang="zh-CN" sz="1400" b="0" i="0" dirty="0">
                <a:solidFill>
                  <a:schemeClr val="bg1"/>
                </a:solidFill>
                <a:effectLst/>
                <a:latin typeface="Arial" panose="020B0604020202020204" pitchFamily="34" charset="0"/>
              </a:rPr>
              <a:t>χ2 </a:t>
            </a:r>
            <a:r>
              <a:rPr lang="zh-CN" altLang="en-US" sz="1400" b="0" i="1" dirty="0">
                <a:solidFill>
                  <a:schemeClr val="bg1"/>
                </a:solidFill>
                <a:effectLst/>
                <a:latin typeface="Arial" panose="020B0604020202020204" pitchFamily="34" charset="0"/>
              </a:rPr>
              <a:t>）</a:t>
            </a:r>
            <a:r>
              <a:rPr lang="zh-CN" altLang="en-US" sz="1400" b="0" dirty="0">
                <a:solidFill>
                  <a:schemeClr val="bg1"/>
                </a:solidFill>
                <a:effectLst/>
                <a:latin typeface="Arial" panose="020B0604020202020204" pitchFamily="34" charset="0"/>
              </a:rPr>
              <a:t>越好</a:t>
            </a:r>
            <a:r>
              <a:rPr lang="zh-CN" altLang="en-US" sz="1400" b="0" i="0" dirty="0">
                <a:solidFill>
                  <a:schemeClr val="bg1"/>
                </a:solidFill>
                <a:effectLst/>
                <a:latin typeface="Arial" panose="020B0604020202020204" pitchFamily="34" charset="0"/>
              </a:rPr>
              <a:t>。</a:t>
            </a:r>
            <a:endParaRPr lang="en-US" altLang="zh-CN" sz="1400" b="0" i="0" dirty="0">
              <a:solidFill>
                <a:schemeClr val="bg1"/>
              </a:solidFill>
              <a:effectLst/>
              <a:latin typeface="Arial" panose="020B0604020202020204" pitchFamily="34" charset="0"/>
            </a:endParaRPr>
          </a:p>
        </p:txBody>
      </p:sp>
      <p:sp>
        <p:nvSpPr>
          <p:cNvPr id="4" name="灯片编号占位符 3">
            <a:extLst>
              <a:ext uri="{FF2B5EF4-FFF2-40B4-BE49-F238E27FC236}">
                <a16:creationId xmlns:a16="http://schemas.microsoft.com/office/drawing/2014/main" id="{0664C326-BDFD-4677-913C-40F6B711B0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Tree>
    <p:extLst>
      <p:ext uri="{BB962C8B-B14F-4D97-AF65-F5344CB8AC3E}">
        <p14:creationId xmlns:p14="http://schemas.microsoft.com/office/powerpoint/2010/main" val="27127315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A951B-FB80-4FA1-B0E6-59B6608A05A7}"/>
              </a:ext>
            </a:extLst>
          </p:cNvPr>
          <p:cNvSpPr>
            <a:spLocks noGrp="1"/>
          </p:cNvSpPr>
          <p:nvPr>
            <p:ph type="title"/>
          </p:nvPr>
        </p:nvSpPr>
        <p:spPr/>
        <p:txBody>
          <a:bodyPr/>
          <a:lstStyle/>
          <a:p>
            <a:r>
              <a:rPr lang="zh-CN" altLang="en-US" dirty="0"/>
              <a:t>自由度问题：一般操作（在一些软件中）</a:t>
            </a:r>
          </a:p>
        </p:txBody>
      </p:sp>
      <p:sp>
        <p:nvSpPr>
          <p:cNvPr id="4" name="灯片编号占位符 3">
            <a:extLst>
              <a:ext uri="{FF2B5EF4-FFF2-40B4-BE49-F238E27FC236}">
                <a16:creationId xmlns:a16="http://schemas.microsoft.com/office/drawing/2014/main" id="{B246497E-5CCF-4CCD-9B58-7AAF587AA9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pic>
        <p:nvPicPr>
          <p:cNvPr id="1026" name="Picture 2" descr="Confirmatory Factor Analysis (CFA) in R with lavaan">
            <a:extLst>
              <a:ext uri="{FF2B5EF4-FFF2-40B4-BE49-F238E27FC236}">
                <a16:creationId xmlns:a16="http://schemas.microsoft.com/office/drawing/2014/main" id="{690DFDD3-C106-4EAB-8C3D-4CCF0FE0F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069" y="1678497"/>
            <a:ext cx="2879829" cy="295647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88C5EDE-35D4-4F20-869D-AA7FCB08446C}"/>
              </a:ext>
            </a:extLst>
          </p:cNvPr>
          <p:cNvSpPr txBox="1"/>
          <p:nvPr/>
        </p:nvSpPr>
        <p:spPr>
          <a:xfrm>
            <a:off x="3462728" y="1658263"/>
            <a:ext cx="5646295" cy="1815882"/>
          </a:xfrm>
          <a:prstGeom prst="rect">
            <a:avLst/>
          </a:prstGeom>
          <a:noFill/>
        </p:spPr>
        <p:txBody>
          <a:bodyPr wrap="square" rtlCol="0">
            <a:spAutoFit/>
          </a:bodyPr>
          <a:lstStyle/>
          <a:p>
            <a:r>
              <a:rPr lang="zh-CN" altLang="en-US" dirty="0">
                <a:solidFill>
                  <a:schemeClr val="bg1"/>
                </a:solidFill>
                <a:latin typeface="Titillium Web Light" panose="02010600030101010101" charset="0"/>
                <a:ea typeface="+mn-ea"/>
              </a:rPr>
              <a:t>设定部分参数为</a:t>
            </a:r>
            <a:r>
              <a:rPr lang="en-US" altLang="zh-CN" dirty="0">
                <a:solidFill>
                  <a:schemeClr val="bg1"/>
                </a:solidFill>
                <a:latin typeface="Titillium Web Light" panose="02010600030101010101" charset="0"/>
                <a:ea typeface="+mn-ea"/>
              </a:rPr>
              <a:t>1</a:t>
            </a:r>
            <a:r>
              <a:rPr lang="zh-CN" altLang="en-US" dirty="0">
                <a:solidFill>
                  <a:schemeClr val="bg1"/>
                </a:solidFill>
                <a:latin typeface="Titillium Web Light" panose="02010600030101010101" charset="0"/>
                <a:ea typeface="+mn-ea"/>
              </a:rPr>
              <a:t>（反正标准化以后会得到准确的结果），常见的操作：</a:t>
            </a:r>
            <a:endParaRPr lang="en-US" altLang="zh-CN" dirty="0">
              <a:solidFill>
                <a:schemeClr val="bg1"/>
              </a:solidFill>
              <a:latin typeface="Titillium Web Light" panose="02010600030101010101" charset="0"/>
              <a:ea typeface="+mn-ea"/>
            </a:endParaRPr>
          </a:p>
          <a:p>
            <a:endParaRPr lang="en-US" altLang="zh-CN" dirty="0">
              <a:solidFill>
                <a:schemeClr val="bg1"/>
              </a:solidFill>
              <a:latin typeface="Titillium Web Light" panose="02010600030101010101" charset="0"/>
              <a:ea typeface="+mn-ea"/>
            </a:endParaRPr>
          </a:p>
          <a:p>
            <a:pPr marL="342900" indent="-342900">
              <a:buClr>
                <a:schemeClr val="bg1"/>
              </a:buClr>
              <a:buFont typeface="+mj-lt"/>
              <a:buAutoNum type="arabicPeriod"/>
            </a:pPr>
            <a:r>
              <a:rPr lang="zh-CN" altLang="en-US" dirty="0">
                <a:solidFill>
                  <a:schemeClr val="bg1"/>
                </a:solidFill>
                <a:latin typeface="Titillium Web Light" panose="02010600030101010101" charset="0"/>
                <a:ea typeface="+mn-ea"/>
              </a:rPr>
              <a:t>所有的误差载荷固定为</a:t>
            </a:r>
            <a:r>
              <a:rPr lang="en-US" altLang="zh-CN" dirty="0">
                <a:solidFill>
                  <a:schemeClr val="bg1"/>
                </a:solidFill>
                <a:latin typeface="Titillium Web Light" panose="02010600030101010101" charset="0"/>
                <a:ea typeface="+mn-ea"/>
              </a:rPr>
              <a:t>1</a:t>
            </a:r>
          </a:p>
          <a:p>
            <a:pPr marL="342900" indent="-342900">
              <a:buClr>
                <a:schemeClr val="bg1"/>
              </a:buClr>
              <a:buFont typeface="+mj-lt"/>
              <a:buAutoNum type="arabicPeriod"/>
            </a:pPr>
            <a:endParaRPr lang="en-US" altLang="zh-CN" dirty="0">
              <a:solidFill>
                <a:schemeClr val="bg1"/>
              </a:solidFill>
              <a:latin typeface="Titillium Web Light" panose="02010600030101010101" charset="0"/>
              <a:ea typeface="+mn-ea"/>
            </a:endParaRPr>
          </a:p>
          <a:p>
            <a:pPr marL="342900" indent="-342900">
              <a:buClr>
                <a:schemeClr val="bg1"/>
              </a:buClr>
              <a:buFont typeface="+mj-lt"/>
              <a:buAutoNum type="arabicPeriod"/>
            </a:pPr>
            <a:r>
              <a:rPr lang="zh-CN" altLang="en-US" dirty="0">
                <a:solidFill>
                  <a:schemeClr val="bg1"/>
                </a:solidFill>
                <a:latin typeface="Titillium Web Light" panose="02010600030101010101" charset="0"/>
                <a:ea typeface="+mn-ea"/>
              </a:rPr>
              <a:t>每个因子（</a:t>
            </a:r>
            <a:r>
              <a:rPr lang="en-US" altLang="zh-CN" dirty="0">
                <a:solidFill>
                  <a:schemeClr val="bg1"/>
                </a:solidFill>
                <a:latin typeface="Titillium Web Light" panose="02010600030101010101" charset="0"/>
                <a:ea typeface="+mn-ea"/>
              </a:rPr>
              <a:t>eta, </a:t>
            </a:r>
            <a:r>
              <a:rPr lang="el-GR" altLang="zh-CN" dirty="0">
                <a:solidFill>
                  <a:schemeClr val="bg1"/>
                </a:solidFill>
                <a:ea typeface="+mn-ea"/>
              </a:rPr>
              <a:t>η</a:t>
            </a:r>
            <a:r>
              <a:rPr lang="zh-CN" altLang="en-US" dirty="0">
                <a:solidFill>
                  <a:schemeClr val="bg1"/>
                </a:solidFill>
                <a:latin typeface="Titillium Web Light" panose="02010600030101010101" charset="0"/>
                <a:ea typeface="+mn-ea"/>
              </a:rPr>
              <a:t>）的第一个因子载荷</a:t>
            </a:r>
            <a:r>
              <a:rPr lang="en-US" altLang="zh-CN" dirty="0">
                <a:solidFill>
                  <a:schemeClr val="bg1"/>
                </a:solidFill>
                <a:latin typeface="Titillium Web Light" panose="02010600030101010101" charset="0"/>
                <a:ea typeface="+mn-ea"/>
              </a:rPr>
              <a:t>factor loadings</a:t>
            </a:r>
            <a:r>
              <a:rPr lang="zh-CN" altLang="en-US" dirty="0">
                <a:solidFill>
                  <a:schemeClr val="bg1"/>
                </a:solidFill>
                <a:latin typeface="Titillium Web Light" panose="02010600030101010101" charset="0"/>
                <a:ea typeface="+mn-ea"/>
              </a:rPr>
              <a:t>（</a:t>
            </a:r>
            <a:r>
              <a:rPr lang="en-US" altLang="zh-CN" dirty="0">
                <a:solidFill>
                  <a:schemeClr val="bg1"/>
                </a:solidFill>
                <a:latin typeface="Titillium Web Light" panose="02010600030101010101" charset="0"/>
                <a:ea typeface="+mn-ea"/>
              </a:rPr>
              <a:t>lambda, </a:t>
            </a:r>
            <a:r>
              <a:rPr lang="el-GR" altLang="zh-CN" dirty="0">
                <a:solidFill>
                  <a:schemeClr val="bg1"/>
                </a:solidFill>
                <a:ea typeface="+mn-ea"/>
              </a:rPr>
              <a:t>λ</a:t>
            </a:r>
            <a:r>
              <a:rPr lang="zh-CN" altLang="en-US" dirty="0">
                <a:solidFill>
                  <a:schemeClr val="bg1"/>
                </a:solidFill>
                <a:latin typeface="Titillium Web Light" panose="02010600030101010101" charset="0"/>
                <a:ea typeface="+mn-ea"/>
              </a:rPr>
              <a:t>）为</a:t>
            </a:r>
            <a:r>
              <a:rPr lang="en-US" altLang="zh-CN" dirty="0">
                <a:solidFill>
                  <a:schemeClr val="bg1"/>
                </a:solidFill>
                <a:latin typeface="Titillium Web Light" panose="02010600030101010101" charset="0"/>
                <a:ea typeface="+mn-ea"/>
              </a:rPr>
              <a:t>1</a:t>
            </a:r>
            <a:r>
              <a:rPr lang="zh-CN" altLang="en-US" dirty="0">
                <a:solidFill>
                  <a:schemeClr val="bg1"/>
                </a:solidFill>
                <a:latin typeface="Titillium Web Light" panose="02010600030101010101" charset="0"/>
                <a:ea typeface="+mn-ea"/>
              </a:rPr>
              <a:t>，即</a:t>
            </a:r>
            <a:r>
              <a:rPr lang="el-GR" altLang="zh-CN" dirty="0">
                <a:solidFill>
                  <a:schemeClr val="bg1"/>
                </a:solidFill>
                <a:ea typeface="+mn-ea"/>
              </a:rPr>
              <a:t>λ</a:t>
            </a:r>
            <a:r>
              <a:rPr lang="en-US" altLang="zh-CN" dirty="0">
                <a:solidFill>
                  <a:schemeClr val="bg1"/>
                </a:solidFill>
                <a:latin typeface="Titillium Web Light" panose="02010600030101010101" charset="0"/>
                <a:ea typeface="+mn-ea"/>
              </a:rPr>
              <a:t>1</a:t>
            </a:r>
            <a:r>
              <a:rPr lang="zh-CN" altLang="en-US" dirty="0">
                <a:solidFill>
                  <a:schemeClr val="bg1"/>
                </a:solidFill>
                <a:latin typeface="Titillium Web Light" panose="02010600030101010101" charset="0"/>
                <a:ea typeface="+mn-ea"/>
              </a:rPr>
              <a:t>为</a:t>
            </a:r>
            <a:r>
              <a:rPr lang="en-US" altLang="zh-CN" dirty="0">
                <a:solidFill>
                  <a:schemeClr val="bg1"/>
                </a:solidFill>
                <a:latin typeface="Titillium Web Light" panose="02010600030101010101" charset="0"/>
                <a:ea typeface="+mn-ea"/>
              </a:rPr>
              <a:t>1</a:t>
            </a:r>
            <a:r>
              <a:rPr lang="zh-CN" altLang="en-US" dirty="0">
                <a:solidFill>
                  <a:schemeClr val="bg1"/>
                </a:solidFill>
                <a:latin typeface="Titillium Web Light" panose="02010600030101010101" charset="0"/>
                <a:ea typeface="+mn-ea"/>
              </a:rPr>
              <a:t>，或是</a:t>
            </a:r>
            <a:endParaRPr lang="en-US" altLang="zh-CN" dirty="0">
              <a:solidFill>
                <a:schemeClr val="bg1"/>
              </a:solidFill>
              <a:latin typeface="Titillium Web Light" panose="02010600030101010101" charset="0"/>
              <a:ea typeface="+mn-ea"/>
            </a:endParaRPr>
          </a:p>
          <a:p>
            <a:pPr marL="342900" indent="-342900">
              <a:buClr>
                <a:schemeClr val="bg1"/>
              </a:buClr>
              <a:buFont typeface="+mj-lt"/>
              <a:buAutoNum type="arabicPeriod"/>
            </a:pPr>
            <a:r>
              <a:rPr lang="zh-CN" altLang="en-US" dirty="0">
                <a:solidFill>
                  <a:schemeClr val="bg1"/>
                </a:solidFill>
                <a:latin typeface="Titillium Web Light" panose="02010600030101010101" charset="0"/>
                <a:ea typeface="+mn-ea"/>
              </a:rPr>
              <a:t>固定潜变量（</a:t>
            </a:r>
            <a:r>
              <a:rPr lang="en-US" altLang="zh-CN" dirty="0">
                <a:solidFill>
                  <a:schemeClr val="bg1"/>
                </a:solidFill>
                <a:latin typeface="Titillium Web Light" panose="02010600030101010101" charset="0"/>
                <a:ea typeface="+mn-ea"/>
              </a:rPr>
              <a:t>psi, </a:t>
            </a:r>
            <a:r>
              <a:rPr lang="el-GR" altLang="zh-CN" dirty="0">
                <a:solidFill>
                  <a:schemeClr val="bg1"/>
                </a:solidFill>
                <a:ea typeface="+mn-ea"/>
              </a:rPr>
              <a:t>ψ</a:t>
            </a:r>
            <a:r>
              <a:rPr lang="zh-CN" altLang="en-US" dirty="0">
                <a:solidFill>
                  <a:schemeClr val="bg1"/>
                </a:solidFill>
                <a:latin typeface="Titillium Web Light" panose="02010600030101010101" charset="0"/>
                <a:ea typeface="+mn-ea"/>
              </a:rPr>
              <a:t>）为</a:t>
            </a:r>
            <a:r>
              <a:rPr lang="en-US" altLang="zh-CN" dirty="0">
                <a:solidFill>
                  <a:schemeClr val="bg1"/>
                </a:solidFill>
                <a:latin typeface="Titillium Web Light" panose="02010600030101010101" charset="0"/>
                <a:ea typeface="+mn-ea"/>
              </a:rPr>
              <a:t>1</a:t>
            </a:r>
          </a:p>
          <a:p>
            <a:pPr marL="342900" indent="-342900">
              <a:buAutoNum type="arabicPeriod"/>
            </a:pPr>
            <a:endParaRPr lang="en-US" altLang="zh-CN" dirty="0">
              <a:solidFill>
                <a:schemeClr val="bg1"/>
              </a:solidFill>
              <a:latin typeface="Titillium Web Light" panose="02010600030101010101" charset="0"/>
              <a:ea typeface="+mn-ea"/>
            </a:endParaRPr>
          </a:p>
        </p:txBody>
      </p:sp>
      <p:pic>
        <p:nvPicPr>
          <p:cNvPr id="6" name="图片 5">
            <a:extLst>
              <a:ext uri="{FF2B5EF4-FFF2-40B4-BE49-F238E27FC236}">
                <a16:creationId xmlns:a16="http://schemas.microsoft.com/office/drawing/2014/main" id="{EE267B42-8441-42A0-939B-07762A0AA4FA}"/>
              </a:ext>
            </a:extLst>
          </p:cNvPr>
          <p:cNvPicPr>
            <a:picLocks noChangeAspect="1"/>
          </p:cNvPicPr>
          <p:nvPr/>
        </p:nvPicPr>
        <p:blipFill>
          <a:blip r:embed="rId3"/>
          <a:stretch>
            <a:fillRect/>
          </a:stretch>
        </p:blipFill>
        <p:spPr>
          <a:xfrm>
            <a:off x="3548561" y="3480145"/>
            <a:ext cx="3576764" cy="1508113"/>
          </a:xfrm>
          <a:prstGeom prst="rect">
            <a:avLst/>
          </a:prstGeom>
        </p:spPr>
      </p:pic>
      <p:sp>
        <p:nvSpPr>
          <p:cNvPr id="9" name="文本框 8">
            <a:extLst>
              <a:ext uri="{FF2B5EF4-FFF2-40B4-BE49-F238E27FC236}">
                <a16:creationId xmlns:a16="http://schemas.microsoft.com/office/drawing/2014/main" id="{C1E9A427-002F-43BA-8EFF-9EA67DD509AF}"/>
              </a:ext>
            </a:extLst>
          </p:cNvPr>
          <p:cNvSpPr txBox="1"/>
          <p:nvPr/>
        </p:nvSpPr>
        <p:spPr>
          <a:xfrm>
            <a:off x="0" y="4834371"/>
            <a:ext cx="3506088" cy="307777"/>
          </a:xfrm>
          <a:prstGeom prst="rect">
            <a:avLst/>
          </a:prstGeom>
          <a:noFill/>
        </p:spPr>
        <p:txBody>
          <a:bodyPr wrap="none" rtlCol="0">
            <a:spAutoFit/>
          </a:bodyPr>
          <a:lstStyle/>
          <a:p>
            <a:r>
              <a:rPr lang="en-US" altLang="zh-CN" dirty="0">
                <a:solidFill>
                  <a:schemeClr val="bg1"/>
                </a:solidFill>
              </a:rPr>
              <a:t>https://stats.oarc.ucla.edu/r/seminars/rcfa/</a:t>
            </a:r>
            <a:endParaRPr lang="zh-CN" altLang="en-US" dirty="0">
              <a:solidFill>
                <a:schemeClr val="bg1"/>
              </a:solidFill>
            </a:endParaRPr>
          </a:p>
        </p:txBody>
      </p:sp>
    </p:spTree>
    <p:extLst>
      <p:ext uri="{BB962C8B-B14F-4D97-AF65-F5344CB8AC3E}">
        <p14:creationId xmlns:p14="http://schemas.microsoft.com/office/powerpoint/2010/main" val="3642637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body" idx="1"/>
          </p:nvPr>
        </p:nvSpPr>
        <p:spPr>
          <a:xfrm>
            <a:off x="975250" y="1780799"/>
            <a:ext cx="7193400" cy="3130413"/>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zh-CN" altLang="en-US" dirty="0"/>
              <a:t>概念复习：变量类型</a:t>
            </a:r>
          </a:p>
          <a:p>
            <a:pPr marL="342900" lvl="0" indent="-342900">
              <a:buAutoNum type="arabicPeriod"/>
            </a:pPr>
            <a:r>
              <a:rPr lang="zh-CN" altLang="en-US" sz="1800" dirty="0"/>
              <a:t>离散变量（有序多分类、无序多分类、二分）</a:t>
            </a:r>
            <a:endParaRPr lang="en-US" altLang="zh-CN" sz="1800" dirty="0"/>
          </a:p>
          <a:p>
            <a:pPr marL="342900" lvl="0" indent="-342900">
              <a:buAutoNum type="arabicPeriod"/>
            </a:pPr>
            <a:r>
              <a:rPr lang="zh-CN" altLang="en-US" sz="1800" dirty="0"/>
              <a:t>连续变量</a:t>
            </a:r>
            <a:endParaRPr lang="en-US" altLang="zh-CN" sz="1800" dirty="0"/>
          </a:p>
          <a:p>
            <a:pPr marL="342900" lvl="0" indent="-342900">
              <a:buAutoNum type="arabicPeriod"/>
            </a:pPr>
            <a:endParaRPr lang="en-US" altLang="zh-CN" sz="1800" dirty="0"/>
          </a:p>
          <a:p>
            <a:pPr marL="0" lvl="0" indent="0">
              <a:buNone/>
            </a:pPr>
            <a:r>
              <a:rPr lang="zh-CN" altLang="en-US" sz="1800" dirty="0"/>
              <a:t>（你暂时只需要知道这几种类型）</a:t>
            </a:r>
          </a:p>
        </p:txBody>
      </p:sp>
      <p:sp>
        <p:nvSpPr>
          <p:cNvPr id="5" name="灯片编号占位符 1">
            <a:extLst>
              <a:ext uri="{FF2B5EF4-FFF2-40B4-BE49-F238E27FC236}">
                <a16:creationId xmlns:a16="http://schemas.microsoft.com/office/drawing/2014/main" id="{9802C87D-B5A5-4DF2-BEB8-C5859C2BDA7B}"/>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7</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35869782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A951B-FB80-4FA1-B0E6-59B6608A05A7}"/>
              </a:ext>
            </a:extLst>
          </p:cNvPr>
          <p:cNvSpPr>
            <a:spLocks noGrp="1"/>
          </p:cNvSpPr>
          <p:nvPr>
            <p:ph type="title"/>
          </p:nvPr>
        </p:nvSpPr>
        <p:spPr/>
        <p:txBody>
          <a:bodyPr/>
          <a:lstStyle/>
          <a:p>
            <a:r>
              <a:rPr lang="zh-CN" altLang="en-US" dirty="0"/>
              <a:t>一个典型的形成性单维</a:t>
            </a:r>
            <a:r>
              <a:rPr lang="en-US" altLang="zh-CN" dirty="0"/>
              <a:t>CFA</a:t>
            </a:r>
            <a:r>
              <a:rPr lang="zh-CN" altLang="en-US" dirty="0"/>
              <a:t>公式</a:t>
            </a:r>
          </a:p>
        </p:txBody>
      </p:sp>
      <p:sp>
        <p:nvSpPr>
          <p:cNvPr id="4" name="灯片编号占位符 3">
            <a:extLst>
              <a:ext uri="{FF2B5EF4-FFF2-40B4-BE49-F238E27FC236}">
                <a16:creationId xmlns:a16="http://schemas.microsoft.com/office/drawing/2014/main" id="{B246497E-5CCF-4CCD-9B58-7AAF587AA9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pic>
        <p:nvPicPr>
          <p:cNvPr id="1026" name="Picture 2" descr="Confirmatory Factor Analysis (CFA) in R with lavaan">
            <a:extLst>
              <a:ext uri="{FF2B5EF4-FFF2-40B4-BE49-F238E27FC236}">
                <a16:creationId xmlns:a16="http://schemas.microsoft.com/office/drawing/2014/main" id="{690DFDD3-C106-4EAB-8C3D-4CCF0FE0F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069" y="1678497"/>
            <a:ext cx="2879829" cy="29564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88C5EDE-35D4-4F20-869D-AA7FCB08446C}"/>
                  </a:ext>
                </a:extLst>
              </p:cNvPr>
              <p:cNvSpPr txBox="1"/>
              <p:nvPr/>
            </p:nvSpPr>
            <p:spPr>
              <a:xfrm>
                <a:off x="3592644" y="1678497"/>
                <a:ext cx="5436432" cy="2031325"/>
              </a:xfrm>
              <a:prstGeom prst="rect">
                <a:avLst/>
              </a:prstGeom>
              <a:noFill/>
            </p:spPr>
            <p:txBody>
              <a:bodyPr wrap="square" rtlCol="0">
                <a:spAutoFit/>
              </a:bodyPr>
              <a:lstStyle/>
              <a:p>
                <a:r>
                  <a:rPr lang="zh-CN" altLang="en-US" dirty="0">
                    <a:solidFill>
                      <a:schemeClr val="bg1"/>
                    </a:solidFill>
                    <a:latin typeface="Titillium Web Light" panose="02010600030101010101" charset="0"/>
                    <a:ea typeface="+mn-ea"/>
                  </a:rPr>
                  <a:t>找不到形成性模型的图，瞎看看吧</a:t>
                </a:r>
                <a:endParaRPr lang="en-US" altLang="zh-CN" dirty="0">
                  <a:solidFill>
                    <a:schemeClr val="bg1"/>
                  </a:solidFill>
                  <a:latin typeface="Titillium Web Light" panose="02010600030101010101" charset="0"/>
                  <a:ea typeface="+mn-ea"/>
                </a:endParaRPr>
              </a:p>
              <a:p>
                <a:r>
                  <a:rPr lang="zh-CN" altLang="en-US" dirty="0">
                    <a:solidFill>
                      <a:schemeClr val="bg1"/>
                    </a:solidFill>
                    <a:latin typeface="Titillium Web Light" panose="02010600030101010101" charset="0"/>
                    <a:ea typeface="+mn-ea"/>
                  </a:rPr>
                  <a:t>假设箭头是反的（形成性模型），用回归的方式写出来：</a:t>
                </a:r>
                <a:endParaRPr lang="en-US" altLang="zh-CN" dirty="0">
                  <a:solidFill>
                    <a:schemeClr val="bg1"/>
                  </a:solidFill>
                  <a:latin typeface="Titillium Web Light" panose="02010600030101010101" charset="0"/>
                  <a:ea typeface="+mn-ea"/>
                </a:endParaRPr>
              </a:p>
              <a:p>
                <a:r>
                  <a:rPr lang="zh-CN" altLang="en-US" dirty="0">
                    <a:solidFill>
                      <a:schemeClr val="bg1"/>
                    </a:solidFill>
                    <a:latin typeface="Titillium Web Light" panose="02010600030101010101" charset="0"/>
                    <a:ea typeface="+mn-ea"/>
                  </a:rPr>
                  <a:t>（这默认了公因子模型是加法模型，回到了 </a:t>
                </a:r>
                <a:r>
                  <a:rPr lang="en-US" altLang="zh-CN" dirty="0">
                    <a:solidFill>
                      <a:schemeClr val="bg1"/>
                    </a:solidFill>
                    <a:latin typeface="Titillium Web Light" panose="02010600030101010101" charset="0"/>
                    <a:ea typeface="+mn-ea"/>
                  </a:rPr>
                  <a:t>PCA</a:t>
                </a:r>
                <a:r>
                  <a:rPr lang="zh-CN" altLang="en-US" dirty="0">
                    <a:solidFill>
                      <a:schemeClr val="bg1"/>
                    </a:solidFill>
                    <a:latin typeface="Titillium Web Light" panose="02010600030101010101" charset="0"/>
                    <a:ea typeface="+mn-ea"/>
                  </a:rPr>
                  <a:t>的思路并且可以计算因子得分）</a:t>
                </a:r>
                <a:endParaRPr lang="en-US" altLang="zh-CN" dirty="0">
                  <a:solidFill>
                    <a:schemeClr val="bg1"/>
                  </a:solidFill>
                  <a:latin typeface="Titillium Web Light" panose="02010600030101010101" charset="0"/>
                  <a:ea typeface="+mn-ea"/>
                </a:endParaRPr>
              </a:p>
              <a:p>
                <a:endParaRPr lang="en-US" altLang="zh-CN" dirty="0">
                  <a:solidFill>
                    <a:schemeClr val="bg1"/>
                  </a:solidFill>
                  <a:latin typeface="Titillium Web Light" panose="02010600030101010101" charset="0"/>
                  <a:ea typeface="+mn-ea"/>
                </a:endParaRPr>
              </a:p>
              <a:p>
                <a14:m>
                  <m:oMath xmlns:m="http://schemas.openxmlformats.org/officeDocument/2006/math">
                    <m:sSub>
                      <m:sSubPr>
                        <m:ctrlPr>
                          <a:rPr lang="en-US" altLang="zh-CN" b="0" i="1" smtClean="0">
                            <a:solidFill>
                              <a:schemeClr val="bg1"/>
                            </a:solidFill>
                            <a:latin typeface="Cambria Math" panose="02040503050406030204" pitchFamily="18" charset="0"/>
                            <a:ea typeface="+mn-ea"/>
                          </a:rPr>
                        </m:ctrlPr>
                      </m:sSubPr>
                      <m:e>
                        <m:sSub>
                          <m:sSubPr>
                            <m:ctrlPr>
                              <a:rPr lang="en-US" altLang="zh-CN" b="0" i="1" smtClean="0">
                                <a:solidFill>
                                  <a:schemeClr val="bg1"/>
                                </a:solidFill>
                                <a:latin typeface="Cambria Math" panose="02040503050406030204" pitchFamily="18" charset="0"/>
                                <a:ea typeface="+mn-ea"/>
                              </a:rPr>
                            </m:ctrlPr>
                          </m:sSubPr>
                          <m:e>
                            <m:r>
                              <m:rPr>
                                <m:sty m:val="p"/>
                              </m:rPr>
                              <a:rPr lang="en-US" altLang="zh-CN" i="1">
                                <a:solidFill>
                                  <a:schemeClr val="bg1"/>
                                </a:solidFill>
                                <a:latin typeface="Cambria Math" panose="02040503050406030204" pitchFamily="18" charset="0"/>
                                <a:ea typeface="+mn-ea"/>
                              </a:rPr>
                              <m:t>ψ</m:t>
                            </m:r>
                          </m:e>
                          <m:sub>
                            <m:r>
                              <a:rPr lang="en-US" altLang="zh-CN" b="0" i="1" smtClean="0">
                                <a:solidFill>
                                  <a:schemeClr val="bg1"/>
                                </a:solidFill>
                                <a:latin typeface="Cambria Math" panose="02040503050406030204" pitchFamily="18" charset="0"/>
                                <a:ea typeface="+mn-ea"/>
                              </a:rPr>
                              <m:t>11</m:t>
                            </m:r>
                          </m:sub>
                        </m:sSub>
                        <m:r>
                          <m:rPr>
                            <m:nor/>
                          </m:rPr>
                          <a:rPr lang="en-US" altLang="zh-CN" dirty="0">
                            <a:solidFill>
                              <a:schemeClr val="bg1"/>
                            </a:solidFill>
                          </a:rPr>
                          <m:t>η</m:t>
                        </m:r>
                      </m:e>
                      <m:sub>
                        <m:r>
                          <a:rPr lang="en-US" altLang="zh-CN" b="0" i="1" smtClean="0">
                            <a:solidFill>
                              <a:schemeClr val="bg1"/>
                            </a:solidFill>
                            <a:latin typeface="Cambria Math" panose="02040503050406030204" pitchFamily="18" charset="0"/>
                            <a:ea typeface="+mn-ea"/>
                          </a:rPr>
                          <m:t>1</m:t>
                        </m:r>
                      </m:sub>
                    </m:sSub>
                    <m:r>
                      <a:rPr lang="en-US" altLang="zh-CN" i="1">
                        <a:solidFill>
                          <a:schemeClr val="bg1"/>
                        </a:solidFill>
                        <a:latin typeface="Cambria Math" panose="02040503050406030204" pitchFamily="18" charset="0"/>
                        <a:ea typeface="+mn-ea"/>
                      </a:rPr>
                      <m:t>=</m:t>
                    </m:r>
                    <m:r>
                      <a:rPr lang="en-US" altLang="zh-CN" b="0" i="1" smtClean="0">
                        <a:solidFill>
                          <a:schemeClr val="bg1"/>
                        </a:solidFill>
                        <a:latin typeface="Cambria Math" panose="02040503050406030204" pitchFamily="18" charset="0"/>
                        <a:ea typeface="+mn-ea"/>
                      </a:rPr>
                      <m:t> </m:t>
                    </m:r>
                    <m:sSub>
                      <m:sSubPr>
                        <m:ctrlPr>
                          <a:rPr lang="en-US" altLang="zh-CN" b="0" i="1" smtClean="0">
                            <a:solidFill>
                              <a:schemeClr val="bg1"/>
                            </a:solidFill>
                            <a:latin typeface="Cambria Math" panose="02040503050406030204" pitchFamily="18" charset="0"/>
                            <a:ea typeface="+mn-ea"/>
                          </a:rPr>
                        </m:ctrlPr>
                      </m:sSubPr>
                      <m:e>
                        <m:r>
                          <a:rPr lang="en-US" altLang="zh-CN" b="0" i="1" smtClean="0">
                            <a:solidFill>
                              <a:schemeClr val="bg1"/>
                            </a:solidFill>
                            <a:latin typeface="Cambria Math" panose="02040503050406030204" pitchFamily="18" charset="0"/>
                            <a:ea typeface="+mn-ea"/>
                          </a:rPr>
                          <m:t>(</m:t>
                        </m:r>
                        <m:r>
                          <m:rPr>
                            <m:nor/>
                          </m:rPr>
                          <a:rPr lang="en-US" altLang="zh-CN" dirty="0">
                            <a:solidFill>
                              <a:schemeClr val="bg1"/>
                            </a:solidFill>
                          </a:rPr>
                          <m:t>λ</m:t>
                        </m:r>
                      </m:e>
                      <m:sub>
                        <m:r>
                          <a:rPr lang="en-US" altLang="zh-CN" b="0" i="1" smtClean="0">
                            <a:solidFill>
                              <a:schemeClr val="bg1"/>
                            </a:solidFill>
                            <a:latin typeface="Cambria Math" panose="02040503050406030204" pitchFamily="18" charset="0"/>
                            <a:ea typeface="+mn-ea"/>
                          </a:rPr>
                          <m:t>1</m:t>
                        </m:r>
                      </m:sub>
                    </m:sSub>
                    <m:sSub>
                      <m:sSubPr>
                        <m:ctrlPr>
                          <a:rPr lang="en-US" altLang="zh-CN" b="0" i="1" smtClean="0">
                            <a:solidFill>
                              <a:schemeClr val="bg1"/>
                            </a:solidFill>
                            <a:latin typeface="Cambria Math" panose="02040503050406030204" pitchFamily="18" charset="0"/>
                            <a:ea typeface="+mn-ea"/>
                          </a:rPr>
                        </m:ctrlPr>
                      </m:sSubPr>
                      <m:e>
                        <m:r>
                          <m:rPr>
                            <m:sty m:val="p"/>
                          </m:rPr>
                          <a:rPr lang="en-US" altLang="zh-CN" i="1">
                            <a:solidFill>
                              <a:schemeClr val="bg1"/>
                            </a:solidFill>
                            <a:latin typeface="Cambria Math" panose="02040503050406030204" pitchFamily="18" charset="0"/>
                            <a:ea typeface="+mn-ea"/>
                          </a:rPr>
                          <m:t>y</m:t>
                        </m:r>
                      </m:e>
                      <m:sub>
                        <m:r>
                          <a:rPr lang="en-US" altLang="zh-CN" b="0" i="1" smtClean="0">
                            <a:solidFill>
                              <a:schemeClr val="bg1"/>
                            </a:solidFill>
                            <a:latin typeface="Cambria Math" panose="02040503050406030204" pitchFamily="18" charset="0"/>
                            <a:ea typeface="+mn-ea"/>
                          </a:rPr>
                          <m:t>1</m:t>
                        </m:r>
                      </m:sub>
                    </m:sSub>
                    <m:r>
                      <a:rPr lang="en-US" altLang="zh-CN" b="0" i="1" smtClean="0">
                        <a:solidFill>
                          <a:schemeClr val="bg1"/>
                        </a:solidFill>
                        <a:latin typeface="Cambria Math" panose="02040503050406030204" pitchFamily="18" charset="0"/>
                        <a:ea typeface="+mn-ea"/>
                      </a:rPr>
                      <m:t>+</m:t>
                    </m:r>
                    <m:r>
                      <a:rPr lang="en-US" altLang="zh-CN" b="0" i="1" smtClean="0">
                        <a:solidFill>
                          <a:schemeClr val="bg1"/>
                        </a:solidFill>
                        <a:latin typeface="Cambria Math" panose="02040503050406030204" pitchFamily="18" charset="0"/>
                        <a:ea typeface="+mn-ea"/>
                      </a:rPr>
                      <m:t>𝑒𝑟𝑟𝑜𝑟𝑓𝑎𝑐𝑙𝑜𝑑</m:t>
                    </m:r>
                    <m:r>
                      <a:rPr lang="en-US" altLang="zh-CN" b="0" i="1" smtClean="0">
                        <a:solidFill>
                          <a:schemeClr val="bg1"/>
                        </a:solidFill>
                        <a:latin typeface="Cambria Math" panose="02040503050406030204" pitchFamily="18" charset="0"/>
                        <a:ea typeface="+mn-ea"/>
                      </a:rPr>
                      <m:t>1∗</m:t>
                    </m:r>
                    <m:sSub>
                      <m:sSubPr>
                        <m:ctrlPr>
                          <a:rPr lang="en-US" altLang="zh-CN" i="1" smtClean="0">
                            <a:solidFill>
                              <a:schemeClr val="bg1"/>
                            </a:solidFill>
                            <a:latin typeface="Cambria Math" panose="02040503050406030204" pitchFamily="18" charset="0"/>
                          </a:rPr>
                        </m:ctrlPr>
                      </m:sSubPr>
                      <m:e>
                        <m:r>
                          <m:rPr>
                            <m:sty m:val="p"/>
                          </m:rPr>
                          <a:rPr lang="en-US" altLang="zh-CN" i="1">
                            <a:solidFill>
                              <a:schemeClr val="bg1"/>
                            </a:solidFill>
                            <a:latin typeface="Cambria Math" panose="02040503050406030204" pitchFamily="18" charset="0"/>
                          </a:rPr>
                          <m:t>θ</m:t>
                        </m:r>
                      </m:e>
                      <m:sub>
                        <m:r>
                          <a:rPr lang="en-US" altLang="zh-CN" i="1">
                            <a:solidFill>
                              <a:schemeClr val="bg1"/>
                            </a:solidFill>
                            <a:latin typeface="Cambria Math" panose="02040503050406030204" pitchFamily="18" charset="0"/>
                          </a:rPr>
                          <m:t>1</m:t>
                        </m:r>
                      </m:sub>
                    </m:sSub>
                    <m:sSub>
                      <m:sSubPr>
                        <m:ctrlPr>
                          <a:rPr lang="en-US" altLang="zh-CN" i="1">
                            <a:solidFill>
                              <a:schemeClr val="bg1"/>
                            </a:solidFill>
                            <a:latin typeface="Cambria Math" panose="02040503050406030204" pitchFamily="18" charset="0"/>
                          </a:rPr>
                        </m:ctrlPr>
                      </m:sSubPr>
                      <m:e>
                        <m:r>
                          <m:rPr>
                            <m:nor/>
                          </m:rPr>
                          <a:rPr lang="el-GR" altLang="zh-CN">
                            <a:solidFill>
                              <a:schemeClr val="bg1"/>
                            </a:solidFill>
                          </a:rPr>
                          <m:t>ε</m:t>
                        </m:r>
                      </m:e>
                      <m:sub>
                        <m:r>
                          <a:rPr lang="en-US" altLang="zh-CN" i="1">
                            <a:solidFill>
                              <a:schemeClr val="bg1"/>
                            </a:solidFill>
                            <a:latin typeface="Cambria Math" panose="02040503050406030204" pitchFamily="18" charset="0"/>
                          </a:rPr>
                          <m:t>1</m:t>
                        </m:r>
                      </m:sub>
                    </m:sSub>
                    <m:r>
                      <a:rPr lang="en-US" altLang="zh-CN" b="0" i="1" smtClean="0">
                        <a:solidFill>
                          <a:schemeClr val="bg1"/>
                        </a:solidFill>
                        <a:latin typeface="Cambria Math" panose="02040503050406030204" pitchFamily="18" charset="0"/>
                        <a:ea typeface="+mn-ea"/>
                      </a:rPr>
                      <m:t>)+</m:t>
                    </m:r>
                  </m:oMath>
                </a14:m>
                <a:r>
                  <a:rPr lang="en-US" altLang="zh-CN" dirty="0">
                    <a:solidFill>
                      <a:schemeClr val="bg1"/>
                    </a:solidFill>
                  </a:rPr>
                  <a:t> </a:t>
                </a:r>
                <a14:m>
                  <m:oMath xmlns:m="http://schemas.openxmlformats.org/officeDocument/2006/math">
                    <m:sSub>
                      <m:sSubPr>
                        <m:ctrlPr>
                          <a:rPr lang="en-US" altLang="zh-CN" i="1" smtClean="0">
                            <a:solidFill>
                              <a:schemeClr val="bg1"/>
                            </a:solidFill>
                            <a:latin typeface="Cambria Math" panose="02040503050406030204" pitchFamily="18" charset="0"/>
                          </a:rPr>
                        </m:ctrlPr>
                      </m:sSubPr>
                      <m:e>
                        <m:r>
                          <m:rPr>
                            <m:nor/>
                          </m:rPr>
                          <a:rPr lang="en-US" altLang="zh-CN" b="0" i="0" smtClean="0">
                            <a:solidFill>
                              <a:schemeClr val="bg1"/>
                            </a:solidFill>
                            <a:latin typeface="Cambria Math" panose="02040503050406030204" pitchFamily="18" charset="0"/>
                          </a:rPr>
                          <m:t>(</m:t>
                        </m:r>
                        <m:r>
                          <m:rPr>
                            <m:nor/>
                          </m:rPr>
                          <a:rPr lang="en-US" altLang="zh-CN" dirty="0">
                            <a:solidFill>
                              <a:schemeClr val="bg1"/>
                            </a:solidFill>
                          </a:rPr>
                          <m:t>λ</m:t>
                        </m:r>
                      </m:e>
                      <m:sub>
                        <m:r>
                          <a:rPr lang="en-US" altLang="zh-CN" b="0" i="1" dirty="0" smtClean="0">
                            <a:solidFill>
                              <a:schemeClr val="bg1"/>
                            </a:solidFill>
                            <a:latin typeface="Cambria Math" panose="02040503050406030204" pitchFamily="18" charset="0"/>
                          </a:rPr>
                          <m:t>2</m:t>
                        </m:r>
                      </m:sub>
                    </m:sSub>
                    <m:sSub>
                      <m:sSubPr>
                        <m:ctrlPr>
                          <a:rPr lang="en-US" altLang="zh-CN" i="1" smtClean="0">
                            <a:solidFill>
                              <a:schemeClr val="bg1"/>
                            </a:solidFill>
                            <a:latin typeface="Cambria Math" panose="02040503050406030204" pitchFamily="18" charset="0"/>
                          </a:rPr>
                        </m:ctrlPr>
                      </m:sSubPr>
                      <m:e>
                        <m:r>
                          <m:rPr>
                            <m:sty m:val="p"/>
                          </m:rPr>
                          <a:rPr lang="en-US" altLang="zh-CN" i="1">
                            <a:solidFill>
                              <a:schemeClr val="bg1"/>
                            </a:solidFill>
                            <a:latin typeface="Cambria Math" panose="02040503050406030204" pitchFamily="18" charset="0"/>
                          </a:rPr>
                          <m:t>y</m:t>
                        </m:r>
                      </m:e>
                      <m:sub>
                        <m:r>
                          <a:rPr lang="en-US" altLang="zh-CN" b="0" i="1" smtClean="0">
                            <a:solidFill>
                              <a:schemeClr val="bg1"/>
                            </a:solidFill>
                            <a:latin typeface="Cambria Math" panose="02040503050406030204" pitchFamily="18" charset="0"/>
                          </a:rPr>
                          <m:t>2</m:t>
                        </m:r>
                      </m:sub>
                    </m:sSub>
                    <m:r>
                      <a:rPr lang="en-US" altLang="zh-CN" b="0" i="1" smtClean="0">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m:rPr>
                            <m:nor/>
                          </m:rPr>
                          <a:rPr lang="en-US" altLang="zh-CN" b="0" i="0" smtClean="0">
                            <a:solidFill>
                              <a:schemeClr val="bg1"/>
                            </a:solidFill>
                            <a:latin typeface="Cambria Math" panose="02040503050406030204" pitchFamily="18" charset="0"/>
                          </a:rPr>
                          <m:t>(</m:t>
                        </m:r>
                        <m:r>
                          <m:rPr>
                            <m:nor/>
                          </m:rPr>
                          <a:rPr lang="en-US" altLang="zh-CN" dirty="0">
                            <a:solidFill>
                              <a:schemeClr val="bg1"/>
                            </a:solidFill>
                          </a:rPr>
                          <m:t>λ</m:t>
                        </m:r>
                      </m:e>
                      <m:sub>
                        <m:r>
                          <a:rPr lang="en-US" altLang="zh-CN" b="0" i="1" dirty="0" smtClean="0">
                            <a:solidFill>
                              <a:schemeClr val="bg1"/>
                            </a:solidFill>
                            <a:latin typeface="Cambria Math" panose="02040503050406030204" pitchFamily="18" charset="0"/>
                          </a:rPr>
                          <m:t>8</m:t>
                        </m:r>
                      </m:sub>
                    </m:sSub>
                    <m:sSub>
                      <m:sSubPr>
                        <m:ctrlPr>
                          <a:rPr lang="en-US" altLang="zh-CN" i="1" smtClean="0">
                            <a:solidFill>
                              <a:schemeClr val="bg1"/>
                            </a:solidFill>
                            <a:latin typeface="Cambria Math" panose="02040503050406030204" pitchFamily="18" charset="0"/>
                          </a:rPr>
                        </m:ctrlPr>
                      </m:sSubPr>
                      <m:e>
                        <m:r>
                          <m:rPr>
                            <m:sty m:val="p"/>
                          </m:rPr>
                          <a:rPr lang="en-US" altLang="zh-CN" i="1">
                            <a:solidFill>
                              <a:schemeClr val="bg1"/>
                            </a:solidFill>
                            <a:latin typeface="Cambria Math" panose="02040503050406030204" pitchFamily="18" charset="0"/>
                          </a:rPr>
                          <m:t>y</m:t>
                        </m:r>
                      </m:e>
                      <m:sub>
                        <m:r>
                          <a:rPr lang="en-US" altLang="zh-CN" b="0" i="1" smtClean="0">
                            <a:solidFill>
                              <a:schemeClr val="bg1"/>
                            </a:solidFill>
                            <a:latin typeface="Cambria Math" panose="02040503050406030204" pitchFamily="18" charset="0"/>
                          </a:rPr>
                          <m:t>8</m:t>
                        </m:r>
                      </m:sub>
                    </m:sSub>
                    <m:r>
                      <a:rPr lang="en-US" altLang="zh-CN" b="0" i="1" smtClean="0">
                        <a:solidFill>
                          <a:schemeClr val="bg1"/>
                        </a:solidFill>
                        <a:latin typeface="Cambria Math" panose="02040503050406030204" pitchFamily="18" charset="0"/>
                      </a:rPr>
                      <m:t>…)</m:t>
                    </m:r>
                  </m:oMath>
                </a14:m>
                <a:endParaRPr lang="en-US" altLang="zh-CN" b="0" dirty="0">
                  <a:solidFill>
                    <a:schemeClr val="bg1"/>
                  </a:solidFill>
                </a:endParaRPr>
              </a:p>
              <a:p>
                <a:endParaRPr lang="en-US" altLang="zh-CN" dirty="0">
                  <a:solidFill>
                    <a:schemeClr val="bg1"/>
                  </a:solidFill>
                  <a:latin typeface="Titillium Web Light" panose="02010600030101010101" charset="0"/>
                  <a:ea typeface="+mn-ea"/>
                </a:endParaRPr>
              </a:p>
              <a:p>
                <a:r>
                  <a:rPr lang="zh-CN" altLang="en-US" dirty="0">
                    <a:solidFill>
                      <a:schemeClr val="bg1"/>
                    </a:solidFill>
                    <a:latin typeface="Titillium Web Light" panose="02010600030101010101" charset="0"/>
                    <a:ea typeface="+mn-ea"/>
                  </a:rPr>
                  <a:t>为什么没有</a:t>
                </a:r>
                <a:r>
                  <a:rPr lang="en-US" altLang="zh-CN" dirty="0">
                    <a:solidFill>
                      <a:schemeClr val="bg1"/>
                    </a:solidFill>
                    <a:latin typeface="Titillium Web Light" panose="02010600030101010101" charset="0"/>
                    <a:ea typeface="+mn-ea"/>
                  </a:rPr>
                  <a:t>μ</a:t>
                </a:r>
                <a:r>
                  <a:rPr lang="zh-CN" altLang="en-US" dirty="0">
                    <a:solidFill>
                      <a:schemeClr val="bg1"/>
                    </a:solidFill>
                    <a:latin typeface="Titillium Web Light" panose="02010600030101010101" charset="0"/>
                    <a:ea typeface="+mn-ea"/>
                  </a:rPr>
                  <a:t>？</a:t>
                </a:r>
                <a:r>
                  <a:rPr lang="en-US" altLang="zh-CN" dirty="0">
                    <a:solidFill>
                      <a:schemeClr val="bg1"/>
                    </a:solidFill>
                    <a:latin typeface="Titillium Web Light" panose="02010600030101010101" charset="0"/>
                    <a:ea typeface="+mn-ea"/>
                  </a:rPr>
                  <a:t>——</a:t>
                </a:r>
                <a:r>
                  <a:rPr lang="zh-CN" altLang="en-US" dirty="0">
                    <a:solidFill>
                      <a:schemeClr val="bg1"/>
                    </a:solidFill>
                    <a:latin typeface="Titillium Web Light" panose="02010600030101010101" charset="0"/>
                    <a:ea typeface="+mn-ea"/>
                  </a:rPr>
                  <a:t>在</a:t>
                </a:r>
                <a:r>
                  <a:rPr lang="en-US" altLang="zh-CN" dirty="0">
                    <a:solidFill>
                      <a:schemeClr val="bg1"/>
                    </a:solidFill>
                    <a:latin typeface="Titillium Web Light" panose="02010600030101010101" charset="0"/>
                    <a:ea typeface="+mn-ea"/>
                  </a:rPr>
                  <a:t>x</a:t>
                </a:r>
                <a:r>
                  <a:rPr lang="zh-CN" altLang="en-US" dirty="0">
                    <a:solidFill>
                      <a:schemeClr val="bg1"/>
                    </a:solidFill>
                    <a:latin typeface="Titillium Web Light" panose="02010600030101010101" charset="0"/>
                    <a:ea typeface="+mn-ea"/>
                  </a:rPr>
                  <a:t>也就是</a:t>
                </a:r>
                <a:r>
                  <a:rPr lang="en-US" altLang="zh-CN" dirty="0">
                    <a:solidFill>
                      <a:schemeClr val="bg1"/>
                    </a:solidFill>
                    <a:latin typeface="Titillium Web Light" panose="02010600030101010101" charset="0"/>
                    <a:ea typeface="+mn-ea"/>
                  </a:rPr>
                  <a:t>y</a:t>
                </a:r>
                <a:r>
                  <a:rPr lang="zh-CN" altLang="en-US" dirty="0">
                    <a:solidFill>
                      <a:schemeClr val="bg1"/>
                    </a:solidFill>
                    <a:latin typeface="Titillium Web Light" panose="02010600030101010101" charset="0"/>
                    <a:ea typeface="+mn-ea"/>
                  </a:rPr>
                  <a:t>的残差（</a:t>
                </a:r>
                <a:r>
                  <a:rPr lang="el-GR" altLang="zh-CN" dirty="0">
                    <a:solidFill>
                      <a:schemeClr val="bg1"/>
                    </a:solidFill>
                  </a:rPr>
                  <a:t> </a:t>
                </a:r>
                <a14:m>
                  <m:oMath xmlns:m="http://schemas.openxmlformats.org/officeDocument/2006/math">
                    <m:r>
                      <m:rPr>
                        <m:nor/>
                      </m:rPr>
                      <a:rPr lang="el-GR" altLang="zh-CN">
                        <a:solidFill>
                          <a:schemeClr val="bg1"/>
                        </a:solidFill>
                      </a:rPr>
                      <m:t>ε</m:t>
                    </m:r>
                    <m:r>
                      <a:rPr lang="el-GR" altLang="zh-CN" i="1">
                        <a:solidFill>
                          <a:schemeClr val="bg1"/>
                        </a:solidFill>
                        <a:latin typeface="Cambria Math" panose="02040503050406030204" pitchFamily="18" charset="0"/>
                      </a:rPr>
                      <m:t> </m:t>
                    </m:r>
                  </m:oMath>
                </a14:m>
                <a:r>
                  <a:rPr lang="zh-CN" altLang="en-US" dirty="0">
                    <a:solidFill>
                      <a:schemeClr val="bg1"/>
                    </a:solidFill>
                    <a:latin typeface="Titillium Web Light" panose="02010600030101010101" charset="0"/>
                    <a:ea typeface="+mn-ea"/>
                  </a:rPr>
                  <a:t>）里，总和就是总误差</a:t>
                </a:r>
                <a:endParaRPr lang="en-US" altLang="zh-CN" dirty="0">
                  <a:solidFill>
                    <a:schemeClr val="bg1"/>
                  </a:solidFill>
                  <a:latin typeface="Titillium Web Light" panose="02010600030101010101" charset="0"/>
                  <a:ea typeface="+mn-ea"/>
                </a:endParaRPr>
              </a:p>
              <a:p>
                <a:r>
                  <a:rPr lang="zh-CN" altLang="en-US" dirty="0">
                    <a:solidFill>
                      <a:schemeClr val="bg1"/>
                    </a:solidFill>
                    <a:latin typeface="Titillium Web Light" panose="02010600030101010101" charset="0"/>
                    <a:ea typeface="+mn-ea"/>
                  </a:rPr>
                  <a:t>为什么没有截距？</a:t>
                </a:r>
                <a:r>
                  <a:rPr lang="en-US" altLang="zh-CN" dirty="0">
                    <a:solidFill>
                      <a:schemeClr val="bg1"/>
                    </a:solidFill>
                    <a:latin typeface="Titillium Web Light" panose="02010600030101010101" charset="0"/>
                    <a:ea typeface="+mn-ea"/>
                  </a:rPr>
                  <a:t>——</a:t>
                </a:r>
                <a:r>
                  <a:rPr lang="zh-CN" altLang="en-US" dirty="0">
                    <a:solidFill>
                      <a:schemeClr val="bg1"/>
                    </a:solidFill>
                    <a:latin typeface="Titillium Web Light" panose="02010600030101010101" charset="0"/>
                    <a:ea typeface="+mn-ea"/>
                  </a:rPr>
                  <a:t>把</a:t>
                </a:r>
                <a:r>
                  <a:rPr lang="en-US" altLang="zh-CN" dirty="0">
                    <a:solidFill>
                      <a:schemeClr val="bg1"/>
                    </a:solidFill>
                    <a:latin typeface="Titillium Web Light" panose="02010600030101010101" charset="0"/>
                    <a:ea typeface="+mn-ea"/>
                  </a:rPr>
                  <a:t>y</a:t>
                </a:r>
                <a:r>
                  <a:rPr lang="zh-CN" altLang="en-US" dirty="0">
                    <a:solidFill>
                      <a:schemeClr val="bg1"/>
                    </a:solidFill>
                    <a:latin typeface="Titillium Web Light" panose="02010600030101010101" charset="0"/>
                    <a:ea typeface="+mn-ea"/>
                  </a:rPr>
                  <a:t>也就是</a:t>
                </a:r>
                <a:r>
                  <a:rPr lang="en-US" altLang="zh-CN" dirty="0">
                    <a:solidFill>
                      <a:schemeClr val="bg1"/>
                    </a:solidFill>
                    <a:latin typeface="Titillium Web Light" panose="02010600030101010101" charset="0"/>
                    <a:ea typeface="+mn-ea"/>
                  </a:rPr>
                  <a:t>η</a:t>
                </a:r>
                <a:r>
                  <a:rPr lang="zh-CN" altLang="en-US" dirty="0">
                    <a:solidFill>
                      <a:schemeClr val="bg1"/>
                    </a:solidFill>
                    <a:latin typeface="Titillium Web Light" panose="02010600030101010101" charset="0"/>
                    <a:ea typeface="+mn-ea"/>
                  </a:rPr>
                  <a:t>中心化了，不需要截距。</a:t>
                </a:r>
              </a:p>
            </p:txBody>
          </p:sp>
        </mc:Choice>
        <mc:Fallback xmlns="">
          <p:sp>
            <p:nvSpPr>
              <p:cNvPr id="5" name="文本框 4">
                <a:extLst>
                  <a:ext uri="{FF2B5EF4-FFF2-40B4-BE49-F238E27FC236}">
                    <a16:creationId xmlns:a16="http://schemas.microsoft.com/office/drawing/2014/main" id="{F88C5EDE-35D4-4F20-869D-AA7FCB08446C}"/>
                  </a:ext>
                </a:extLst>
              </p:cNvPr>
              <p:cNvSpPr txBox="1">
                <a:spLocks noRot="1" noChangeAspect="1" noMove="1" noResize="1" noEditPoints="1" noAdjustHandles="1" noChangeArrowheads="1" noChangeShapeType="1" noTextEdit="1"/>
              </p:cNvSpPr>
              <p:nvPr/>
            </p:nvSpPr>
            <p:spPr>
              <a:xfrm>
                <a:off x="3592644" y="1678497"/>
                <a:ext cx="5436432" cy="2031325"/>
              </a:xfrm>
              <a:prstGeom prst="rect">
                <a:avLst/>
              </a:prstGeom>
              <a:blipFill>
                <a:blip r:embed="rId3"/>
                <a:stretch>
                  <a:fillRect l="-336" t="-1198" b="-2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96004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4"/>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所以，你要做的是</a:t>
            </a:r>
            <a:r>
              <a:rPr lang="en-US" altLang="zh-CN" dirty="0"/>
              <a:t>……</a:t>
            </a:r>
            <a:endParaRPr dirty="0"/>
          </a:p>
        </p:txBody>
      </p:sp>
      <p:sp>
        <p:nvSpPr>
          <p:cNvPr id="536" name="Google Shape;536;p4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71</a:t>
            </a:fld>
            <a:endParaRPr/>
          </a:p>
        </p:txBody>
      </p:sp>
      <p:grpSp>
        <p:nvGrpSpPr>
          <p:cNvPr id="537" name="Google Shape;537;p44"/>
          <p:cNvGrpSpPr/>
          <p:nvPr/>
        </p:nvGrpSpPr>
        <p:grpSpPr>
          <a:xfrm>
            <a:off x="975236" y="1599740"/>
            <a:ext cx="3400164" cy="3056748"/>
            <a:chOff x="3778727" y="4460423"/>
            <a:chExt cx="720160" cy="647438"/>
          </a:xfrm>
        </p:grpSpPr>
        <p:sp>
          <p:nvSpPr>
            <p:cNvPr id="538" name="Google Shape;538;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lt1"/>
                  </a:solidFill>
                  <a:latin typeface="Titillium Web"/>
                  <a:ea typeface="Titillium Web"/>
                  <a:cs typeface="Titillium Web"/>
                  <a:sym typeface="Titillium Web"/>
                </a:rPr>
                <a:t>方法选用</a:t>
              </a:r>
              <a:endParaRPr sz="1200" b="1" i="0" u="none" strike="noStrike" cap="none" dirty="0">
                <a:solidFill>
                  <a:schemeClr val="lt1"/>
                </a:solidFill>
                <a:latin typeface="Titillium Web"/>
                <a:ea typeface="Titillium Web"/>
                <a:cs typeface="Titillium Web"/>
                <a:sym typeface="Titillium Web"/>
              </a:endParaRPr>
            </a:p>
          </p:txBody>
        </p:sp>
        <p:sp>
          <p:nvSpPr>
            <p:cNvPr id="539" name="Google Shape;539;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dk1"/>
                  </a:solidFill>
                  <a:latin typeface="Titillium Web"/>
                  <a:ea typeface="Titillium Web"/>
                  <a:cs typeface="Titillium Web"/>
                  <a:sym typeface="Titillium Web"/>
                </a:rPr>
                <a:t>一键跑通（？）</a:t>
              </a:r>
              <a:endParaRPr sz="1200" b="1" i="0" u="none" strike="noStrike" cap="none" dirty="0">
                <a:solidFill>
                  <a:schemeClr val="dk1"/>
                </a:solidFill>
                <a:latin typeface="Titillium Web"/>
                <a:ea typeface="Titillium Web"/>
                <a:cs typeface="Titillium Web"/>
                <a:sym typeface="Titillium Web"/>
              </a:endParaRPr>
            </a:p>
          </p:txBody>
        </p:sp>
        <p:sp>
          <p:nvSpPr>
            <p:cNvPr id="540" name="Google Shape;540;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lt1"/>
                  </a:solidFill>
                  <a:latin typeface="Titillium Web"/>
                  <a:ea typeface="Titillium Web"/>
                  <a:cs typeface="Titillium Web"/>
                  <a:sym typeface="Titillium Web"/>
                </a:rPr>
                <a:t>研究问题</a:t>
              </a:r>
              <a:endParaRPr sz="1200" b="1" i="0" u="none" strike="noStrike" cap="none" dirty="0">
                <a:solidFill>
                  <a:schemeClr val="lt1"/>
                </a:solidFill>
                <a:latin typeface="Titillium Web"/>
                <a:ea typeface="Titillium Web"/>
                <a:cs typeface="Titillium Web"/>
                <a:sym typeface="Titillium Web"/>
              </a:endParaRPr>
            </a:p>
          </p:txBody>
        </p:sp>
        <p:sp>
          <p:nvSpPr>
            <p:cNvPr id="541" name="Google Shape;541;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lt1"/>
                  </a:solidFill>
                  <a:latin typeface="Titillium Web"/>
                  <a:ea typeface="Titillium Web"/>
                  <a:cs typeface="Titillium Web"/>
                  <a:sym typeface="Titillium Web"/>
                </a:rPr>
                <a:t>前期铺垫</a:t>
              </a:r>
              <a:endParaRPr sz="1200" b="1" i="0" u="none" strike="noStrike" cap="none" dirty="0">
                <a:solidFill>
                  <a:schemeClr val="lt1"/>
                </a:solidFill>
                <a:latin typeface="Titillium Web"/>
                <a:ea typeface="Titillium Web"/>
                <a:cs typeface="Titillium Web"/>
                <a:sym typeface="Titillium Web"/>
              </a:endParaRPr>
            </a:p>
          </p:txBody>
        </p:sp>
        <p:sp>
          <p:nvSpPr>
            <p:cNvPr id="542" name="Google Shape;542;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lt1"/>
                  </a:solidFill>
                  <a:latin typeface="Titillium Web"/>
                  <a:ea typeface="Titillium Web"/>
                  <a:cs typeface="Titillium Web"/>
                  <a:sym typeface="Titillium Web"/>
                </a:rPr>
                <a:t>定量分析</a:t>
              </a:r>
              <a:endParaRPr sz="1200" b="1" i="0" u="none" strike="noStrike" cap="none" dirty="0">
                <a:solidFill>
                  <a:schemeClr val="lt1"/>
                </a:solidFill>
                <a:latin typeface="Titillium Web"/>
                <a:ea typeface="Titillium Web"/>
                <a:cs typeface="Titillium Web"/>
                <a:sym typeface="Titillium Web"/>
              </a:endParaRPr>
            </a:p>
          </p:txBody>
        </p:sp>
        <p:sp>
          <p:nvSpPr>
            <p:cNvPr id="543" name="Google Shape;543;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lt1"/>
                  </a:solidFill>
                  <a:latin typeface="Titillium Web"/>
                  <a:ea typeface="Titillium Web"/>
                  <a:cs typeface="Titillium Web"/>
                  <a:sym typeface="Titillium Web"/>
                </a:rPr>
                <a:t>效度选择</a:t>
              </a:r>
              <a:endParaRPr sz="1200" b="1" i="0" u="none" strike="noStrike" cap="none" dirty="0">
                <a:solidFill>
                  <a:schemeClr val="lt1"/>
                </a:solidFill>
                <a:latin typeface="Titillium Web"/>
                <a:ea typeface="Titillium Web"/>
                <a:cs typeface="Titillium Web"/>
                <a:sym typeface="Titillium Web"/>
              </a:endParaRPr>
            </a:p>
          </p:txBody>
        </p:sp>
        <p:sp>
          <p:nvSpPr>
            <p:cNvPr id="544" name="Google Shape;544;p44"/>
            <p:cNvSpPr/>
            <p:nvPr/>
          </p:nvSpPr>
          <p:spPr>
            <a:xfrm>
              <a:off x="3778727" y="4460423"/>
              <a:ext cx="719100" cy="79200"/>
            </a:xfrm>
            <a:prstGeom prst="ellipse">
              <a:avLst/>
            </a:prstGeom>
            <a:solidFill>
              <a:srgbClr val="000000">
                <a:alpha val="1508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Titillium Web"/>
                <a:ea typeface="Titillium Web"/>
                <a:cs typeface="Titillium Web"/>
                <a:sym typeface="Titillium Web"/>
              </a:endParaRPr>
            </a:p>
          </p:txBody>
        </p:sp>
      </p:grpSp>
      <p:cxnSp>
        <p:nvCxnSpPr>
          <p:cNvPr id="545" name="Google Shape;545;p44"/>
          <p:cNvCxnSpPr/>
          <p:nvPr/>
        </p:nvCxnSpPr>
        <p:spPr>
          <a:xfrm>
            <a:off x="4300056" y="2106157"/>
            <a:ext cx="996000" cy="0"/>
          </a:xfrm>
          <a:prstGeom prst="straightConnector1">
            <a:avLst/>
          </a:prstGeom>
          <a:noFill/>
          <a:ln w="9525" cap="flat" cmpd="sng">
            <a:solidFill>
              <a:schemeClr val="accent1"/>
            </a:solidFill>
            <a:prstDash val="solid"/>
            <a:round/>
            <a:headEnd type="oval" w="med" len="med"/>
            <a:tailEnd type="oval" w="med" len="med"/>
          </a:ln>
        </p:spPr>
      </p:cxnSp>
      <p:sp>
        <p:nvSpPr>
          <p:cNvPr id="546" name="Google Shape;546;p44"/>
          <p:cNvSpPr txBox="1"/>
          <p:nvPr/>
        </p:nvSpPr>
        <p:spPr>
          <a:xfrm>
            <a:off x="5354062" y="1944029"/>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你创造了一个量表，它的形式很简单，有</a:t>
            </a:r>
            <a:r>
              <a:rPr lang="en-US" altLang="zh-CN" sz="1000" dirty="0">
                <a:solidFill>
                  <a:schemeClr val="bg1"/>
                </a:solidFill>
                <a:latin typeface="Titillium Web" panose="02010600030101010101" charset="0"/>
                <a:ea typeface="+mj-ea"/>
              </a:rPr>
              <a:t>10</a:t>
            </a:r>
            <a:r>
              <a:rPr lang="zh-CN" altLang="en-US" sz="1000" dirty="0">
                <a:solidFill>
                  <a:schemeClr val="bg1"/>
                </a:solidFill>
                <a:latin typeface="Titillium Web" panose="02010600030101010101" charset="0"/>
                <a:ea typeface="+mj-ea"/>
              </a:rPr>
              <a:t>道题，测量一个单一的心理维度（潜变量）</a:t>
            </a:r>
            <a:endParaRPr lang="en-US" altLang="zh-CN" sz="1000" dirty="0">
              <a:solidFill>
                <a:schemeClr val="bg1"/>
              </a:solidFill>
              <a:latin typeface="Titillium Web" panose="02010600030101010101" charset="0"/>
              <a:ea typeface="+mj-ea"/>
            </a:endParaRPr>
          </a:p>
        </p:txBody>
      </p:sp>
      <p:cxnSp>
        <p:nvCxnSpPr>
          <p:cNvPr id="547" name="Google Shape;547;p44"/>
          <p:cNvCxnSpPr/>
          <p:nvPr/>
        </p:nvCxnSpPr>
        <p:spPr>
          <a:xfrm>
            <a:off x="4153357" y="2560009"/>
            <a:ext cx="1142700" cy="0"/>
          </a:xfrm>
          <a:prstGeom prst="straightConnector1">
            <a:avLst/>
          </a:prstGeom>
          <a:noFill/>
          <a:ln w="9525" cap="flat" cmpd="sng">
            <a:solidFill>
              <a:schemeClr val="accent2"/>
            </a:solidFill>
            <a:prstDash val="solid"/>
            <a:round/>
            <a:headEnd type="oval" w="med" len="med"/>
            <a:tailEnd type="oval" w="med" len="med"/>
          </a:ln>
        </p:spPr>
      </p:cxnSp>
      <p:sp>
        <p:nvSpPr>
          <p:cNvPr id="548" name="Google Shape;548;p44"/>
          <p:cNvSpPr txBox="1"/>
          <p:nvPr/>
        </p:nvSpPr>
        <p:spPr>
          <a:xfrm>
            <a:off x="5354062" y="2397871"/>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你已经回收了这个量表的数据，它是连续的或是近似、可容忍为连续的（李克特）</a:t>
            </a:r>
            <a:endParaRPr lang="en-US" altLang="zh-CN" sz="1000" dirty="0">
              <a:solidFill>
                <a:schemeClr val="bg1"/>
              </a:solidFill>
              <a:latin typeface="Titillium Web" panose="02010600030101010101" charset="0"/>
              <a:ea typeface="+mj-ea"/>
            </a:endParaRPr>
          </a:p>
        </p:txBody>
      </p:sp>
      <p:cxnSp>
        <p:nvCxnSpPr>
          <p:cNvPr id="549" name="Google Shape;549;p44"/>
          <p:cNvCxnSpPr/>
          <p:nvPr/>
        </p:nvCxnSpPr>
        <p:spPr>
          <a:xfrm>
            <a:off x="3944888" y="3013861"/>
            <a:ext cx="1351200" cy="0"/>
          </a:xfrm>
          <a:prstGeom prst="straightConnector1">
            <a:avLst/>
          </a:prstGeom>
          <a:noFill/>
          <a:ln w="9525" cap="flat" cmpd="sng">
            <a:solidFill>
              <a:schemeClr val="accent3"/>
            </a:solidFill>
            <a:prstDash val="solid"/>
            <a:round/>
            <a:headEnd type="oval" w="med" len="med"/>
            <a:tailEnd type="oval" w="med" len="med"/>
          </a:ln>
        </p:spPr>
      </p:cxnSp>
      <p:sp>
        <p:nvSpPr>
          <p:cNvPr id="550" name="Google Shape;550;p44"/>
          <p:cNvSpPr txBox="1"/>
          <p:nvPr/>
        </p:nvSpPr>
        <p:spPr>
          <a:xfrm>
            <a:off x="5354062" y="2851714"/>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你已经做了信度分析，亟需效度来对量表进行工具上的“效果”证明（信度做完才好做效度）</a:t>
            </a:r>
            <a:endParaRPr lang="en-US" altLang="zh-CN" sz="1000" dirty="0">
              <a:solidFill>
                <a:schemeClr val="bg1"/>
              </a:solidFill>
              <a:latin typeface="Titillium Web" panose="02010600030101010101" charset="0"/>
              <a:ea typeface="+mj-ea"/>
            </a:endParaRPr>
          </a:p>
        </p:txBody>
      </p:sp>
      <p:cxnSp>
        <p:nvCxnSpPr>
          <p:cNvPr id="551" name="Google Shape;551;p44"/>
          <p:cNvCxnSpPr/>
          <p:nvPr/>
        </p:nvCxnSpPr>
        <p:spPr>
          <a:xfrm>
            <a:off x="3767304" y="3467690"/>
            <a:ext cx="1528500" cy="0"/>
          </a:xfrm>
          <a:prstGeom prst="straightConnector1">
            <a:avLst/>
          </a:prstGeom>
          <a:noFill/>
          <a:ln w="9525" cap="flat" cmpd="sng">
            <a:solidFill>
              <a:schemeClr val="accent4"/>
            </a:solidFill>
            <a:prstDash val="solid"/>
            <a:round/>
            <a:headEnd type="oval" w="med" len="med"/>
            <a:tailEnd type="oval" w="med" len="med"/>
          </a:ln>
        </p:spPr>
      </p:cxnSp>
      <p:sp>
        <p:nvSpPr>
          <p:cNvPr id="552" name="Google Shape;552;p44"/>
          <p:cNvSpPr txBox="1"/>
          <p:nvPr/>
        </p:nvSpPr>
        <p:spPr>
          <a:xfrm>
            <a:off x="5354062" y="3305556"/>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你能做的暂时只有结构效度（比较简单）</a:t>
            </a:r>
            <a:endParaRPr lang="en-US" altLang="zh-CN" sz="1000" dirty="0">
              <a:solidFill>
                <a:schemeClr val="bg1"/>
              </a:solidFill>
              <a:latin typeface="Titillium Web" panose="02010600030101010101" charset="0"/>
              <a:ea typeface="+mj-ea"/>
            </a:endParaRPr>
          </a:p>
        </p:txBody>
      </p:sp>
      <p:cxnSp>
        <p:nvCxnSpPr>
          <p:cNvPr id="553" name="Google Shape;553;p44"/>
          <p:cNvCxnSpPr/>
          <p:nvPr/>
        </p:nvCxnSpPr>
        <p:spPr>
          <a:xfrm>
            <a:off x="3574266" y="3921542"/>
            <a:ext cx="1721700" cy="0"/>
          </a:xfrm>
          <a:prstGeom prst="straightConnector1">
            <a:avLst/>
          </a:prstGeom>
          <a:noFill/>
          <a:ln w="9525" cap="flat" cmpd="sng">
            <a:solidFill>
              <a:schemeClr val="accent5"/>
            </a:solidFill>
            <a:prstDash val="solid"/>
            <a:round/>
            <a:headEnd type="oval" w="med" len="med"/>
            <a:tailEnd type="oval" w="med" len="med"/>
          </a:ln>
        </p:spPr>
      </p:cxnSp>
      <p:sp>
        <p:nvSpPr>
          <p:cNvPr id="554" name="Google Shape;554;p44"/>
          <p:cNvSpPr txBox="1"/>
          <p:nvPr/>
        </p:nvSpPr>
        <p:spPr>
          <a:xfrm>
            <a:off x="5354062" y="3759399"/>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你决定使用</a:t>
            </a:r>
            <a:r>
              <a:rPr lang="en-US" altLang="zh-CN" sz="1000" dirty="0">
                <a:solidFill>
                  <a:schemeClr val="bg1"/>
                </a:solidFill>
                <a:latin typeface="Titillium Web" panose="02010600030101010101" charset="0"/>
                <a:ea typeface="+mj-ea"/>
              </a:rPr>
              <a:t>CB-SEM</a:t>
            </a:r>
            <a:r>
              <a:rPr lang="zh-CN" altLang="en-US" sz="1000" dirty="0">
                <a:solidFill>
                  <a:schemeClr val="bg1"/>
                </a:solidFill>
                <a:latin typeface="Titillium Web" panose="02010600030101010101" charset="0"/>
                <a:ea typeface="+mj-ea"/>
              </a:rPr>
              <a:t>和反映性模型，做基于自己理论假设的</a:t>
            </a:r>
            <a:r>
              <a:rPr lang="zh-CN" altLang="en-US" sz="1000" b="1" dirty="0">
                <a:solidFill>
                  <a:schemeClr val="bg1"/>
                </a:solidFill>
                <a:latin typeface="Titillium Web" panose="02010600030101010101" charset="0"/>
                <a:ea typeface="+mj-ea"/>
              </a:rPr>
              <a:t>验证性</a:t>
            </a:r>
            <a:r>
              <a:rPr lang="zh-CN" altLang="en-US" sz="1000" dirty="0">
                <a:solidFill>
                  <a:schemeClr val="bg1"/>
                </a:solidFill>
                <a:latin typeface="Titillium Web" panose="02010600030101010101" charset="0"/>
                <a:ea typeface="+mj-ea"/>
              </a:rPr>
              <a:t>因素分析</a:t>
            </a:r>
            <a:endParaRPr lang="en-US" altLang="zh-CN" sz="1000" dirty="0">
              <a:solidFill>
                <a:schemeClr val="bg1"/>
              </a:solidFill>
              <a:latin typeface="Titillium Web" panose="02010600030101010101" charset="0"/>
              <a:ea typeface="+mj-ea"/>
            </a:endParaRPr>
          </a:p>
        </p:txBody>
      </p:sp>
      <p:cxnSp>
        <p:nvCxnSpPr>
          <p:cNvPr id="555" name="Google Shape;555;p44"/>
          <p:cNvCxnSpPr/>
          <p:nvPr/>
        </p:nvCxnSpPr>
        <p:spPr>
          <a:xfrm>
            <a:off x="3373524" y="4375370"/>
            <a:ext cx="1914600" cy="0"/>
          </a:xfrm>
          <a:prstGeom prst="straightConnector1">
            <a:avLst/>
          </a:prstGeom>
          <a:noFill/>
          <a:ln w="9525" cap="flat" cmpd="sng">
            <a:solidFill>
              <a:schemeClr val="lt2"/>
            </a:solidFill>
            <a:prstDash val="solid"/>
            <a:round/>
            <a:headEnd type="oval" w="med" len="med"/>
            <a:tailEnd type="oval" w="med" len="med"/>
          </a:ln>
        </p:spPr>
      </p:cxnSp>
      <p:sp>
        <p:nvSpPr>
          <p:cNvPr id="556" name="Google Shape;556;p44"/>
          <p:cNvSpPr txBox="1"/>
          <p:nvPr/>
        </p:nvSpPr>
        <p:spPr>
          <a:xfrm>
            <a:off x="5354062" y="4355316"/>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你画了图（或写了语法），并且把数据丢到了</a:t>
            </a:r>
            <a:r>
              <a:rPr lang="en-US" altLang="zh-CN" sz="1000" dirty="0">
                <a:solidFill>
                  <a:schemeClr val="bg1"/>
                </a:solidFill>
                <a:latin typeface="Titillium Web" panose="02010600030101010101" charset="0"/>
                <a:ea typeface="+mj-ea"/>
              </a:rPr>
              <a:t>SEM</a:t>
            </a:r>
            <a:r>
              <a:rPr lang="zh-CN" altLang="en-US" sz="1000" dirty="0">
                <a:solidFill>
                  <a:schemeClr val="bg1"/>
                </a:solidFill>
                <a:latin typeface="Titillium Web" panose="02010600030101010101" charset="0"/>
                <a:ea typeface="+mj-ea"/>
              </a:rPr>
              <a:t>中，</a:t>
            </a:r>
            <a:r>
              <a:rPr lang="zh-CN" altLang="en-US" sz="1000" u="sng" dirty="0">
                <a:solidFill>
                  <a:schemeClr val="bg1"/>
                </a:solidFill>
                <a:latin typeface="Titillium Web" panose="02010600030101010101" charset="0"/>
                <a:ea typeface="+mj-ea"/>
              </a:rPr>
              <a:t>（如果需要，手动设置一些参数，让它自由度达到能拟合的情况）</a:t>
            </a:r>
            <a:r>
              <a:rPr lang="zh-CN" altLang="en-US" sz="1000" dirty="0">
                <a:solidFill>
                  <a:schemeClr val="bg1"/>
                </a:solidFill>
                <a:latin typeface="Titillium Web" panose="02010600030101010101" charset="0"/>
                <a:ea typeface="+mj-ea"/>
              </a:rPr>
              <a:t>，接着让它做验证性因素分析，并告诉你拟合的结果如何</a:t>
            </a:r>
          </a:p>
        </p:txBody>
      </p:sp>
    </p:spTree>
    <p:extLst>
      <p:ext uri="{BB962C8B-B14F-4D97-AF65-F5344CB8AC3E}">
        <p14:creationId xmlns:p14="http://schemas.microsoft.com/office/powerpoint/2010/main" val="27554495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2168C-0A83-4A91-9862-D48D05E59B12}"/>
              </a:ext>
            </a:extLst>
          </p:cNvPr>
          <p:cNvSpPr>
            <a:spLocks noGrp="1"/>
          </p:cNvSpPr>
          <p:nvPr>
            <p:ph type="title"/>
          </p:nvPr>
        </p:nvSpPr>
        <p:spPr>
          <a:xfrm>
            <a:off x="-1" y="0"/>
            <a:ext cx="8497957" cy="974035"/>
          </a:xfrm>
        </p:spPr>
        <p:txBody>
          <a:bodyPr/>
          <a:lstStyle/>
          <a:p>
            <a:r>
              <a:rPr lang="zh-CN" altLang="en-US" dirty="0"/>
              <a:t>一个经典案例</a:t>
            </a:r>
            <a:r>
              <a:rPr lang="zh-CN" altLang="en-US" sz="1800" dirty="0"/>
              <a:t>（在连续或近似连续场景下）</a:t>
            </a:r>
            <a:br>
              <a:rPr lang="en-US" altLang="zh-CN" sz="1800" dirty="0"/>
            </a:br>
            <a:br>
              <a:rPr lang="en-US" altLang="zh-CN" sz="1800" dirty="0"/>
            </a:br>
            <a:r>
              <a:rPr lang="en-US" altLang="zh-CN" sz="1800" dirty="0"/>
              <a:t>	</a:t>
            </a:r>
            <a:r>
              <a:rPr lang="zh-CN" altLang="en-US" sz="2000" dirty="0"/>
              <a:t>你想要研究心理概念“焦虑”是由什么组成</a:t>
            </a:r>
            <a:r>
              <a:rPr lang="en-US" altLang="zh-CN" sz="2000" dirty="0"/>
              <a:t>/</a:t>
            </a:r>
            <a:r>
              <a:rPr lang="zh-CN" altLang="en-US" sz="2000" dirty="0"/>
              <a:t>构成的</a:t>
            </a:r>
            <a:endParaRPr lang="zh-CN" altLang="en-US" dirty="0"/>
          </a:p>
        </p:txBody>
      </p:sp>
      <p:sp>
        <p:nvSpPr>
          <p:cNvPr id="3" name="文本占位符 2">
            <a:extLst>
              <a:ext uri="{FF2B5EF4-FFF2-40B4-BE49-F238E27FC236}">
                <a16:creationId xmlns:a16="http://schemas.microsoft.com/office/drawing/2014/main" id="{9D2272D9-47A1-4229-95D4-875A339BF24D}"/>
              </a:ext>
            </a:extLst>
          </p:cNvPr>
          <p:cNvSpPr>
            <a:spLocks noGrp="1"/>
          </p:cNvSpPr>
          <p:nvPr>
            <p:ph type="body" idx="1"/>
          </p:nvPr>
        </p:nvSpPr>
        <p:spPr>
          <a:xfrm>
            <a:off x="975250" y="1113228"/>
            <a:ext cx="7309016" cy="3954023"/>
          </a:xfrm>
        </p:spPr>
        <p:txBody>
          <a:bodyPr/>
          <a:lstStyle/>
          <a:p>
            <a:r>
              <a:rPr lang="zh-CN" altLang="en-US" sz="1400" dirty="0"/>
              <a:t>你手上的资源有可能有很多，也有可能没有，它们可能包括：</a:t>
            </a:r>
            <a:endParaRPr lang="en-US" altLang="zh-CN" sz="1400" dirty="0"/>
          </a:p>
          <a:p>
            <a:pPr lvl="1"/>
            <a:r>
              <a:rPr lang="en-US" altLang="zh-CN" sz="1400" dirty="0"/>
              <a:t>1. </a:t>
            </a:r>
            <a:r>
              <a:rPr lang="zh-CN" altLang="en-US" sz="1400" dirty="0"/>
              <a:t>通过查阅文献，得到一个焦虑可能由“哪些东西”构成的框架</a:t>
            </a:r>
            <a:endParaRPr lang="en-US" altLang="zh-CN" sz="1400" dirty="0"/>
          </a:p>
          <a:p>
            <a:pPr lvl="2"/>
            <a:r>
              <a:rPr lang="zh-CN" altLang="en-US" sz="1400" u="sng" dirty="0"/>
              <a:t>紧张不安、惊恐，躯体化表现、失眠（</a:t>
            </a:r>
            <a:r>
              <a:rPr lang="en-US" altLang="zh-CN" sz="1400" u="sng" dirty="0"/>
              <a:t>nervousness, panic, somatization, insomnia</a:t>
            </a:r>
            <a:r>
              <a:rPr lang="zh-CN" altLang="en-US" sz="1400" u="sng" dirty="0"/>
              <a:t>）</a:t>
            </a:r>
            <a:endParaRPr lang="en-US" altLang="zh-CN" sz="1400" u="sng" dirty="0"/>
          </a:p>
          <a:p>
            <a:pPr lvl="2"/>
            <a:r>
              <a:rPr lang="zh-CN" altLang="en-US" sz="1400" dirty="0"/>
              <a:t>你进一步了解到，这些东西之间互相是</a:t>
            </a:r>
            <a:r>
              <a:rPr lang="zh-CN" altLang="en-US" sz="1400" u="sng" dirty="0"/>
              <a:t>独立</a:t>
            </a:r>
            <a:r>
              <a:rPr lang="zh-CN" altLang="en-US" sz="1400" dirty="0"/>
              <a:t>的，或是近似独立的</a:t>
            </a:r>
            <a:endParaRPr lang="en-US" altLang="zh-CN" sz="1400" dirty="0"/>
          </a:p>
          <a:p>
            <a:pPr lvl="3"/>
            <a:r>
              <a:rPr lang="zh-CN" altLang="en-US" sz="1400" dirty="0"/>
              <a:t>（反映性模型）</a:t>
            </a:r>
            <a:endParaRPr lang="en-US" altLang="zh-CN" sz="1400" dirty="0"/>
          </a:p>
          <a:p>
            <a:pPr lvl="2"/>
            <a:r>
              <a:rPr lang="zh-CN" altLang="en-US" sz="1400" dirty="0"/>
              <a:t>另一条世界线：它们是</a:t>
            </a:r>
            <a:r>
              <a:rPr lang="zh-CN" altLang="en-US" sz="1400" u="sng" dirty="0"/>
              <a:t>不独立的</a:t>
            </a:r>
            <a:r>
              <a:rPr lang="zh-CN" altLang="en-US" sz="1400" dirty="0"/>
              <a:t>，彼此之间存在一定关系</a:t>
            </a:r>
            <a:endParaRPr lang="en-US" altLang="zh-CN" sz="1400" dirty="0"/>
          </a:p>
          <a:p>
            <a:pPr lvl="3"/>
            <a:r>
              <a:rPr lang="zh-CN" altLang="en-US" sz="1400" dirty="0"/>
              <a:t>（形成性模型）</a:t>
            </a:r>
            <a:endParaRPr lang="en-US" altLang="zh-CN" sz="1400" dirty="0"/>
          </a:p>
          <a:p>
            <a:pPr lvl="1"/>
            <a:endParaRPr lang="en-US" altLang="zh-CN" sz="1400" dirty="0"/>
          </a:p>
          <a:p>
            <a:pPr lvl="1"/>
            <a:r>
              <a:rPr lang="en-US" altLang="zh-CN" sz="600" dirty="0"/>
              <a:t>2. </a:t>
            </a:r>
            <a:r>
              <a:rPr lang="zh-CN" altLang="en-US" sz="600" dirty="0"/>
              <a:t>从文献中发掘出来的，一些测量焦虑的题目（不是量表，基本都是李克特的题目，你也不知道这些题目测了什么）</a:t>
            </a:r>
            <a:endParaRPr lang="en-US" altLang="zh-CN" sz="600" dirty="0"/>
          </a:p>
          <a:p>
            <a:pPr lvl="2"/>
            <a:r>
              <a:rPr lang="zh-CN" altLang="en-US" sz="600" u="sng" dirty="0"/>
              <a:t>一共有</a:t>
            </a:r>
            <a:r>
              <a:rPr lang="en-US" altLang="zh-CN" sz="600" u="sng" dirty="0"/>
              <a:t>50</a:t>
            </a:r>
            <a:r>
              <a:rPr lang="zh-CN" altLang="en-US" sz="600" u="sng" dirty="0"/>
              <a:t>道题目</a:t>
            </a:r>
            <a:endParaRPr lang="en-US" altLang="zh-CN" sz="600" u="sng" dirty="0"/>
          </a:p>
          <a:p>
            <a:pPr lvl="1"/>
            <a:endParaRPr lang="en-US" altLang="zh-CN" sz="600" dirty="0"/>
          </a:p>
          <a:p>
            <a:pPr lvl="1"/>
            <a:r>
              <a:rPr lang="en-US" altLang="zh-CN" sz="600" dirty="0"/>
              <a:t>3.1 </a:t>
            </a:r>
            <a:r>
              <a:rPr lang="zh-CN" altLang="en-US" sz="600" dirty="0"/>
              <a:t>你拿到一些</a:t>
            </a:r>
            <a:r>
              <a:rPr lang="zh-CN" altLang="en-US" sz="600" u="sng" dirty="0"/>
              <a:t>已有的焦虑量表</a:t>
            </a:r>
            <a:r>
              <a:rPr lang="zh-CN" altLang="en-US" sz="600" dirty="0"/>
              <a:t>，他们都使用李克特评分，有相应的信效度指标</a:t>
            </a:r>
            <a:endParaRPr lang="en-US" altLang="zh-CN" sz="600" dirty="0"/>
          </a:p>
          <a:p>
            <a:pPr lvl="1"/>
            <a:r>
              <a:rPr lang="en-US" altLang="zh-CN" sz="1400" dirty="0"/>
              <a:t>3.2 </a:t>
            </a:r>
            <a:r>
              <a:rPr lang="zh-CN" altLang="en-US" sz="1400" dirty="0"/>
              <a:t>你有测量上面的</a:t>
            </a:r>
            <a:r>
              <a:rPr lang="zh-CN" altLang="en-US" sz="1400" u="sng" dirty="0"/>
              <a:t>紧张不安、惊恐、躯体化表现和失眠的量表</a:t>
            </a:r>
            <a:endParaRPr lang="en-US" altLang="zh-CN" sz="1400" u="sng" dirty="0"/>
          </a:p>
          <a:p>
            <a:pPr lvl="1" algn="ctr"/>
            <a:r>
              <a:rPr lang="zh-CN" altLang="en-US" sz="1400" b="1" u="sng" dirty="0"/>
              <a:t>（</a:t>
            </a:r>
            <a:r>
              <a:rPr lang="en-US" altLang="zh-CN" sz="1400" b="1" u="sng" dirty="0"/>
              <a:t>important</a:t>
            </a:r>
            <a:r>
              <a:rPr lang="zh-CN" altLang="en-US" sz="1400" b="1" u="sng" dirty="0"/>
              <a:t>）或是自己开发的题目</a:t>
            </a:r>
            <a:endParaRPr lang="en-US" altLang="zh-CN" sz="1400" b="1" u="sng" dirty="0"/>
          </a:p>
          <a:p>
            <a:pPr lvl="1"/>
            <a:endParaRPr lang="en-US" altLang="zh-CN" sz="1400" dirty="0"/>
          </a:p>
          <a:p>
            <a:pPr lvl="1"/>
            <a:r>
              <a:rPr lang="en-US" altLang="zh-CN" sz="600" dirty="0"/>
              <a:t>4.1 </a:t>
            </a:r>
            <a:r>
              <a:rPr lang="zh-CN" altLang="en-US" sz="600" dirty="0"/>
              <a:t>你有一些被试，他们都有一个连续的</a:t>
            </a:r>
            <a:r>
              <a:rPr lang="zh-CN" altLang="en-US" sz="600" u="sng" dirty="0"/>
              <a:t>金标准（</a:t>
            </a:r>
            <a:r>
              <a:rPr lang="en-US" altLang="zh-CN" sz="600" u="sng" dirty="0"/>
              <a:t>gold standard</a:t>
            </a:r>
            <a:r>
              <a:rPr lang="zh-CN" altLang="en-US" sz="600" u="sng" dirty="0"/>
              <a:t>）分数</a:t>
            </a:r>
            <a:r>
              <a:rPr lang="zh-CN" altLang="en-US" sz="600" dirty="0"/>
              <a:t>，来确定他们的焦虑水平</a:t>
            </a:r>
            <a:endParaRPr lang="en-US" altLang="zh-CN" sz="600" dirty="0"/>
          </a:p>
          <a:p>
            <a:pPr lvl="1"/>
            <a:r>
              <a:rPr lang="en-US" altLang="zh-CN" sz="1400" dirty="0"/>
              <a:t>4.2.</a:t>
            </a:r>
            <a:r>
              <a:rPr lang="zh-CN" altLang="en-US" sz="1400" dirty="0"/>
              <a:t> 你还有一些被试，他们没有上述的</a:t>
            </a:r>
            <a:r>
              <a:rPr lang="zh-CN" altLang="en-US" sz="1400" u="sng" dirty="0"/>
              <a:t>金标准（</a:t>
            </a:r>
            <a:r>
              <a:rPr lang="en-US" altLang="zh-CN" sz="1400" u="sng" dirty="0"/>
              <a:t>gold standard</a:t>
            </a:r>
            <a:r>
              <a:rPr lang="zh-CN" altLang="en-US" sz="1400" u="sng" dirty="0"/>
              <a:t>）分数</a:t>
            </a:r>
            <a:endParaRPr lang="en-US" altLang="zh-CN" sz="1400" u="sng" dirty="0"/>
          </a:p>
          <a:p>
            <a:pPr lvl="1"/>
            <a:r>
              <a:rPr lang="en-US" altLang="zh-CN" sz="1400" dirty="0"/>
              <a:t>5. </a:t>
            </a:r>
            <a:r>
              <a:rPr lang="zh-CN" altLang="en-US" sz="1400" dirty="0"/>
              <a:t>他们都答应做你上面的量表题目</a:t>
            </a:r>
            <a:endParaRPr lang="en-US" altLang="zh-CN" sz="1400" dirty="0"/>
          </a:p>
          <a:p>
            <a:pPr lvl="1"/>
            <a:endParaRPr lang="en-US" altLang="zh-CN" sz="1400" dirty="0"/>
          </a:p>
          <a:p>
            <a:pPr lvl="1"/>
            <a:r>
              <a:rPr lang="zh-CN" altLang="en-US" sz="1400" dirty="0"/>
              <a:t>验证性因素分析</a:t>
            </a:r>
            <a:endParaRPr lang="en-US" altLang="zh-CN" sz="1400" dirty="0"/>
          </a:p>
        </p:txBody>
      </p:sp>
      <p:sp>
        <p:nvSpPr>
          <p:cNvPr id="4" name="灯片编号占位符 3">
            <a:extLst>
              <a:ext uri="{FF2B5EF4-FFF2-40B4-BE49-F238E27FC236}">
                <a16:creationId xmlns:a16="http://schemas.microsoft.com/office/drawing/2014/main" id="{EEBABCB7-BB63-4E86-A5B0-2C2F0D1FED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spTree>
    <p:extLst>
      <p:ext uri="{BB962C8B-B14F-4D97-AF65-F5344CB8AC3E}">
        <p14:creationId xmlns:p14="http://schemas.microsoft.com/office/powerpoint/2010/main" val="4207232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9A4DF-893F-410E-A2CD-49E589872761}"/>
              </a:ext>
            </a:extLst>
          </p:cNvPr>
          <p:cNvSpPr>
            <a:spLocks noGrp="1"/>
          </p:cNvSpPr>
          <p:nvPr>
            <p:ph type="title"/>
          </p:nvPr>
        </p:nvSpPr>
        <p:spPr/>
        <p:txBody>
          <a:bodyPr/>
          <a:lstStyle/>
          <a:p>
            <a:r>
              <a:rPr lang="zh-CN" altLang="en-US" dirty="0"/>
              <a:t>一些函数</a:t>
            </a:r>
            <a:r>
              <a:rPr lang="zh-CN" altLang="en-US" sz="1400" dirty="0"/>
              <a:t>（</a:t>
            </a:r>
            <a:r>
              <a:rPr lang="en-US" altLang="zh-CN" sz="1400" dirty="0"/>
              <a:t>python</a:t>
            </a:r>
            <a:r>
              <a:rPr lang="zh-CN" altLang="en-US" sz="1400" dirty="0"/>
              <a:t>包是随手谷歌的，不确定能用）</a:t>
            </a:r>
            <a:endParaRPr lang="zh-CN" altLang="en-US" dirty="0"/>
          </a:p>
        </p:txBody>
      </p:sp>
      <p:sp>
        <p:nvSpPr>
          <p:cNvPr id="4" name="灯片编号占位符 3">
            <a:extLst>
              <a:ext uri="{FF2B5EF4-FFF2-40B4-BE49-F238E27FC236}">
                <a16:creationId xmlns:a16="http://schemas.microsoft.com/office/drawing/2014/main" id="{28988484-1505-4028-AED1-33F5526482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graphicFrame>
        <p:nvGraphicFramePr>
          <p:cNvPr id="5" name="表格 4">
            <a:extLst>
              <a:ext uri="{FF2B5EF4-FFF2-40B4-BE49-F238E27FC236}">
                <a16:creationId xmlns:a16="http://schemas.microsoft.com/office/drawing/2014/main" id="{BBDAE68F-D33E-4B43-948A-34620A146743}"/>
              </a:ext>
            </a:extLst>
          </p:cNvPr>
          <p:cNvGraphicFramePr>
            <a:graphicFrameLocks noGrp="1"/>
          </p:cNvGraphicFramePr>
          <p:nvPr>
            <p:extLst>
              <p:ext uri="{D42A27DB-BD31-4B8C-83A1-F6EECF244321}">
                <p14:modId xmlns:p14="http://schemas.microsoft.com/office/powerpoint/2010/main" val="2256515049"/>
              </p:ext>
            </p:extLst>
          </p:nvPr>
        </p:nvGraphicFramePr>
        <p:xfrm>
          <a:off x="975249" y="1785745"/>
          <a:ext cx="7689065" cy="2864422"/>
        </p:xfrm>
        <a:graphic>
          <a:graphicData uri="http://schemas.openxmlformats.org/drawingml/2006/table">
            <a:tbl>
              <a:tblPr firstRow="1" bandRow="1">
                <a:tableStyleId>{17292A2E-F333-43FB-9621-5CBBE7FDCDCB}</a:tableStyleId>
              </a:tblPr>
              <a:tblGrid>
                <a:gridCol w="1328240">
                  <a:extLst>
                    <a:ext uri="{9D8B030D-6E8A-4147-A177-3AD203B41FA5}">
                      <a16:colId xmlns:a16="http://schemas.microsoft.com/office/drawing/2014/main" val="3384342720"/>
                    </a:ext>
                  </a:extLst>
                </a:gridCol>
                <a:gridCol w="6360825">
                  <a:extLst>
                    <a:ext uri="{9D8B030D-6E8A-4147-A177-3AD203B41FA5}">
                      <a16:colId xmlns:a16="http://schemas.microsoft.com/office/drawing/2014/main" val="1419960804"/>
                    </a:ext>
                  </a:extLst>
                </a:gridCol>
              </a:tblGrid>
              <a:tr h="370840">
                <a:tc>
                  <a:txBody>
                    <a:bodyPr/>
                    <a:lstStyle/>
                    <a:p>
                      <a:pPr marR="0" algn="l" rtl="0">
                        <a:lnSpc>
                          <a:spcPct val="90000"/>
                        </a:lnSpc>
                        <a:spcBef>
                          <a:spcPts val="0"/>
                        </a:spcBef>
                        <a:spcAft>
                          <a:spcPts val="0"/>
                        </a:spcAft>
                        <a:buClr>
                          <a:schemeClr val="lt1"/>
                        </a:buClr>
                        <a:buSzPts val="3000"/>
                        <a:buFont typeface="Quantico"/>
                        <a:buNone/>
                      </a:pPr>
                      <a:r>
                        <a:rPr lang="zh-CN" altLang="en-US" sz="2000" b="0" i="0" u="none" strike="noStrike" cap="none" dirty="0">
                          <a:solidFill>
                            <a:schemeClr val="lt1"/>
                          </a:solidFill>
                          <a:latin typeface="Quantico"/>
                          <a:sym typeface="Quantico"/>
                        </a:rPr>
                        <a:t>语言</a:t>
                      </a:r>
                    </a:p>
                  </a:txBody>
                  <a:tcPr/>
                </a:tc>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a:solidFill>
                            <a:schemeClr val="lt1"/>
                          </a:solidFill>
                          <a:latin typeface="Quantico"/>
                          <a:sym typeface="Quantico"/>
                        </a:rPr>
                        <a:t>CFA/SEM</a:t>
                      </a:r>
                      <a:endParaRPr lang="zh-CN" altLang="en-US" sz="2000" b="0" i="0" u="none" strike="noStrike" cap="none" dirty="0">
                        <a:solidFill>
                          <a:schemeClr val="lt1"/>
                        </a:solidFill>
                        <a:latin typeface="Quantico"/>
                        <a:sym typeface="Quantico"/>
                      </a:endParaRPr>
                    </a:p>
                  </a:txBody>
                  <a:tcPr/>
                </a:tc>
                <a:extLst>
                  <a:ext uri="{0D108BD9-81ED-4DB2-BD59-A6C34878D82A}">
                    <a16:rowId xmlns:a16="http://schemas.microsoft.com/office/drawing/2014/main" val="1846963406"/>
                  </a:ext>
                </a:extLst>
              </a:tr>
              <a:tr h="370840">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a:solidFill>
                            <a:schemeClr val="lt1"/>
                          </a:solidFill>
                          <a:latin typeface="Quantico"/>
                          <a:ea typeface="+mn-ea"/>
                          <a:cs typeface="+mn-cs"/>
                          <a:sym typeface="Quantico"/>
                        </a:rPr>
                        <a:t>R</a:t>
                      </a:r>
                      <a:endParaRPr lang="zh-CN" altLang="en-US" sz="2000" b="0" i="0" u="none" strike="noStrike" cap="none" dirty="0">
                        <a:solidFill>
                          <a:schemeClr val="lt1"/>
                        </a:solidFill>
                        <a:latin typeface="Quantico"/>
                        <a:ea typeface="+mn-ea"/>
                        <a:cs typeface="+mn-cs"/>
                        <a:sym typeface="Quantico"/>
                      </a:endParaRPr>
                    </a:p>
                  </a:txBody>
                  <a:tcPr/>
                </a:tc>
                <a:tc>
                  <a:txBody>
                    <a:bodyPr/>
                    <a:lstStyle/>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err="1">
                          <a:solidFill>
                            <a:schemeClr val="lt1"/>
                          </a:solidFill>
                          <a:latin typeface="Quantico"/>
                          <a:ea typeface="+mn-ea"/>
                          <a:cs typeface="+mn-cs"/>
                          <a:sym typeface="Quantico"/>
                        </a:rPr>
                        <a:t>Lavaan</a:t>
                      </a:r>
                      <a:r>
                        <a:rPr lang="zh-CN" altLang="en-US" sz="1100" b="0" i="0" u="none" strike="noStrike" cap="none" dirty="0">
                          <a:solidFill>
                            <a:schemeClr val="lt1"/>
                          </a:solidFill>
                          <a:latin typeface="Quantico"/>
                          <a:ea typeface="+mn-ea"/>
                          <a:cs typeface="+mn-cs"/>
                          <a:sym typeface="Quantico"/>
                        </a:rPr>
                        <a:t>包</a:t>
                      </a:r>
                    </a:p>
                  </a:txBody>
                  <a:tcPr/>
                </a:tc>
                <a:extLst>
                  <a:ext uri="{0D108BD9-81ED-4DB2-BD59-A6C34878D82A}">
                    <a16:rowId xmlns:a16="http://schemas.microsoft.com/office/drawing/2014/main" val="381778924"/>
                  </a:ext>
                </a:extLst>
              </a:tr>
              <a:tr h="370840">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a:solidFill>
                            <a:schemeClr val="lt1"/>
                          </a:solidFill>
                          <a:latin typeface="Quantico"/>
                          <a:ea typeface="+mn-ea"/>
                          <a:cs typeface="+mn-cs"/>
                          <a:sym typeface="Arial"/>
                        </a:rPr>
                        <a:t>Python</a:t>
                      </a:r>
                      <a:endParaRPr lang="zh-CN" altLang="en-US" sz="2000" b="0" i="0" u="none" strike="noStrike" cap="none" dirty="0">
                        <a:solidFill>
                          <a:schemeClr val="lt1"/>
                        </a:solidFill>
                        <a:latin typeface="Quantico"/>
                        <a:ea typeface="+mn-ea"/>
                        <a:cs typeface="+mn-cs"/>
                        <a:sym typeface="Arial"/>
                      </a:endParaRPr>
                    </a:p>
                  </a:txBody>
                  <a:tcPr/>
                </a:tc>
                <a:tc>
                  <a:txBody>
                    <a:bodyPr/>
                    <a:lstStyle/>
                    <a:p>
                      <a:pPr marR="0" algn="l" rtl="0">
                        <a:lnSpc>
                          <a:spcPct val="90000"/>
                        </a:lnSpc>
                        <a:spcBef>
                          <a:spcPts val="0"/>
                        </a:spcBef>
                        <a:spcAft>
                          <a:spcPts val="0"/>
                        </a:spcAft>
                        <a:buClr>
                          <a:schemeClr val="lt1"/>
                        </a:buClr>
                        <a:buSzPts val="3000"/>
                        <a:buFont typeface="Quantico"/>
                        <a:buNone/>
                      </a:pPr>
                      <a:r>
                        <a:rPr lang="zh-CN" altLang="en-US" sz="1100" b="0" i="0" u="none" strike="noStrike" cap="none" dirty="0">
                          <a:solidFill>
                            <a:schemeClr val="lt1"/>
                          </a:solidFill>
                          <a:latin typeface="Quantico"/>
                          <a:ea typeface="+mn-ea"/>
                          <a:cs typeface="+mn-cs"/>
                          <a:sym typeface="Arial"/>
                        </a:rPr>
                        <a:t>尽量不要使用</a:t>
                      </a:r>
                      <a:r>
                        <a:rPr lang="en-US" altLang="zh-CN" sz="1100" b="0" i="0" u="none" strike="noStrike" cap="none" dirty="0" err="1">
                          <a:solidFill>
                            <a:schemeClr val="lt1"/>
                          </a:solidFill>
                          <a:latin typeface="Quantico"/>
                          <a:ea typeface="+mn-ea"/>
                          <a:cs typeface="+mn-cs"/>
                          <a:sym typeface="Arial"/>
                        </a:rPr>
                        <a:t>sklearn</a:t>
                      </a:r>
                      <a:r>
                        <a:rPr lang="zh-CN" altLang="en-US" sz="1100" b="0" i="0" u="none" strike="noStrike" cap="none" dirty="0">
                          <a:solidFill>
                            <a:schemeClr val="lt1"/>
                          </a:solidFill>
                          <a:latin typeface="Quantico"/>
                          <a:ea typeface="+mn-ea"/>
                          <a:cs typeface="+mn-cs"/>
                          <a:sym typeface="Arial"/>
                        </a:rPr>
                        <a:t>包</a:t>
                      </a:r>
                      <a:endParaRPr lang="en-US" altLang="zh-CN" sz="1100" b="0" i="0" u="none" strike="noStrike" cap="none" dirty="0">
                        <a:solidFill>
                          <a:schemeClr val="lt1"/>
                        </a:solidFill>
                        <a:latin typeface="Quantico"/>
                        <a:ea typeface="+mn-ea"/>
                        <a:cs typeface="+mn-cs"/>
                        <a:sym typeface="Arial"/>
                      </a:endParaRPr>
                    </a:p>
                    <a:p>
                      <a:pPr marR="0" algn="l" rtl="0">
                        <a:lnSpc>
                          <a:spcPct val="90000"/>
                        </a:lnSpc>
                        <a:spcBef>
                          <a:spcPts val="0"/>
                        </a:spcBef>
                        <a:spcAft>
                          <a:spcPts val="0"/>
                        </a:spcAft>
                        <a:buClr>
                          <a:schemeClr val="lt1"/>
                        </a:buClr>
                        <a:buSzPts val="3000"/>
                        <a:buFont typeface="Quantico"/>
                        <a:buNone/>
                      </a:pPr>
                      <a:r>
                        <a:rPr lang="zh-CN" altLang="en-US" sz="1100" b="0" i="0" u="none" strike="noStrike" cap="none" dirty="0">
                          <a:solidFill>
                            <a:schemeClr val="lt1"/>
                          </a:solidFill>
                          <a:latin typeface="Quantico"/>
                          <a:ea typeface="+mn-ea"/>
                          <a:cs typeface="+mn-cs"/>
                          <a:sym typeface="Arial"/>
                        </a:rPr>
                        <a:t>野鸡包</a:t>
                      </a:r>
                      <a:r>
                        <a:rPr lang="en-US" altLang="zh-CN" sz="1100" b="0" i="0" u="none" strike="noStrike" cap="none" dirty="0" err="1">
                          <a:solidFill>
                            <a:schemeClr val="lt1"/>
                          </a:solidFill>
                          <a:latin typeface="Quantico"/>
                          <a:ea typeface="+mn-ea"/>
                          <a:cs typeface="+mn-cs"/>
                          <a:sym typeface="Arial"/>
                        </a:rPr>
                        <a:t>Psy</a:t>
                      </a:r>
                      <a:r>
                        <a:rPr lang="zh-CN" altLang="en-US" sz="1100" b="0" i="0" u="none" strike="noStrike" cap="none" dirty="0">
                          <a:solidFill>
                            <a:schemeClr val="lt1"/>
                          </a:solidFill>
                          <a:latin typeface="Quantico"/>
                          <a:ea typeface="+mn-ea"/>
                          <a:cs typeface="+mn-cs"/>
                          <a:sym typeface="Arial"/>
                        </a:rPr>
                        <a:t>，不推荐</a:t>
                      </a:r>
                      <a:endParaRPr lang="en-US" altLang="zh-CN" sz="1100" b="0" i="0" u="none" strike="noStrike" cap="none" dirty="0">
                        <a:solidFill>
                          <a:schemeClr val="lt1"/>
                        </a:solidFill>
                        <a:latin typeface="Quantico"/>
                        <a:ea typeface="+mn-ea"/>
                        <a:cs typeface="+mn-cs"/>
                        <a:sym typeface="Arial"/>
                      </a:endParaRPr>
                    </a:p>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err="1">
                          <a:solidFill>
                            <a:schemeClr val="lt1"/>
                          </a:solidFill>
                          <a:latin typeface="Quantico"/>
                          <a:ea typeface="+mn-ea"/>
                          <a:cs typeface="+mn-cs"/>
                          <a:sym typeface="Arial"/>
                        </a:rPr>
                        <a:t>Statsmodels</a:t>
                      </a:r>
                      <a:r>
                        <a:rPr lang="zh-CN" altLang="en-US" sz="1100" b="0" i="0" u="none" strike="noStrike" cap="none" dirty="0">
                          <a:solidFill>
                            <a:schemeClr val="lt1"/>
                          </a:solidFill>
                          <a:latin typeface="Quantico"/>
                          <a:ea typeface="+mn-ea"/>
                          <a:cs typeface="+mn-cs"/>
                          <a:sym typeface="Arial"/>
                        </a:rPr>
                        <a:t>没有</a:t>
                      </a:r>
                      <a:r>
                        <a:rPr lang="en-US" altLang="zh-CN" sz="1100" b="0" i="0" u="none" strike="noStrike" cap="none" dirty="0">
                          <a:solidFill>
                            <a:schemeClr val="lt1"/>
                          </a:solidFill>
                          <a:latin typeface="Quantico"/>
                          <a:ea typeface="+mn-ea"/>
                          <a:cs typeface="+mn-cs"/>
                          <a:sym typeface="Arial"/>
                        </a:rPr>
                        <a:t>SEM</a:t>
                      </a:r>
                    </a:p>
                    <a:p>
                      <a:pPr marR="0" algn="l" rtl="0">
                        <a:lnSpc>
                          <a:spcPct val="90000"/>
                        </a:lnSpc>
                        <a:spcBef>
                          <a:spcPts val="0"/>
                        </a:spcBef>
                        <a:spcAft>
                          <a:spcPts val="0"/>
                        </a:spcAft>
                        <a:buClr>
                          <a:schemeClr val="lt1"/>
                        </a:buClr>
                        <a:buSzPts val="3000"/>
                        <a:buFont typeface="Quantico"/>
                        <a:buNone/>
                      </a:pPr>
                      <a:endParaRPr lang="zh-CN" altLang="en-US" sz="1100" b="0" i="0" u="none" strike="noStrike" cap="none" dirty="0">
                        <a:solidFill>
                          <a:schemeClr val="lt1"/>
                        </a:solidFill>
                        <a:latin typeface="Quantico"/>
                        <a:ea typeface="+mn-ea"/>
                        <a:cs typeface="+mn-cs"/>
                        <a:sym typeface="Arial"/>
                      </a:endParaRPr>
                    </a:p>
                    <a:p>
                      <a:pPr marL="0" marR="0" lvl="0" indent="0" algn="l" defTabSz="914400" rtl="0" eaLnBrk="1" fontAlgn="auto" latinLnBrk="0" hangingPunct="1">
                        <a:lnSpc>
                          <a:spcPct val="90000"/>
                        </a:lnSpc>
                        <a:spcBef>
                          <a:spcPts val="0"/>
                        </a:spcBef>
                        <a:spcAft>
                          <a:spcPts val="0"/>
                        </a:spcAft>
                        <a:buClr>
                          <a:schemeClr val="lt1"/>
                        </a:buClr>
                        <a:buSzPts val="3000"/>
                        <a:buFont typeface="Quantico"/>
                        <a:buNone/>
                        <a:tabLst/>
                        <a:defRPr/>
                      </a:pPr>
                      <a:r>
                        <a:rPr lang="en-US" altLang="zh-CN" sz="1100" b="0" i="0" u="none" strike="noStrike" cap="none" dirty="0" err="1">
                          <a:solidFill>
                            <a:schemeClr val="lt1"/>
                          </a:solidFill>
                          <a:latin typeface="Quantico"/>
                          <a:ea typeface="+mn-ea"/>
                          <a:cs typeface="+mn-cs"/>
                          <a:sym typeface="Arial"/>
                        </a:rPr>
                        <a:t>factor_analyzer</a:t>
                      </a:r>
                      <a:r>
                        <a:rPr lang="en-US" altLang="zh-CN" sz="1100" b="0" i="0" u="none" strike="noStrike" cap="none" dirty="0">
                          <a:solidFill>
                            <a:schemeClr val="lt1"/>
                          </a:solidFill>
                          <a:latin typeface="Quantico"/>
                          <a:ea typeface="+mn-ea"/>
                          <a:cs typeface="+mn-cs"/>
                          <a:sym typeface="Arial"/>
                        </a:rPr>
                        <a:t>. </a:t>
                      </a:r>
                      <a:r>
                        <a:rPr lang="en-US" altLang="zh-CN" sz="1100" b="0" i="0" u="none" strike="noStrike" cap="none" dirty="0" err="1">
                          <a:solidFill>
                            <a:schemeClr val="lt1"/>
                          </a:solidFill>
                          <a:latin typeface="Quantico"/>
                          <a:ea typeface="+mn-ea"/>
                          <a:cs typeface="+mn-cs"/>
                          <a:sym typeface="Arial"/>
                        </a:rPr>
                        <a:t>ConfirmatoryFactorAnalyzer</a:t>
                      </a:r>
                      <a:r>
                        <a:rPr lang="en-US" altLang="zh-CN" sz="1100" b="0" i="0" u="none" strike="noStrike" cap="none" dirty="0">
                          <a:solidFill>
                            <a:schemeClr val="lt1"/>
                          </a:solidFill>
                          <a:latin typeface="Quantico"/>
                          <a:ea typeface="+mn-ea"/>
                          <a:cs typeface="+mn-cs"/>
                          <a:sym typeface="Arial"/>
                        </a:rPr>
                        <a:t>()</a:t>
                      </a:r>
                    </a:p>
                    <a:p>
                      <a:pPr marL="0" marR="0" lvl="0" indent="0" algn="l" defTabSz="914400" rtl="0" eaLnBrk="1" fontAlgn="auto" latinLnBrk="0" hangingPunct="1">
                        <a:lnSpc>
                          <a:spcPct val="90000"/>
                        </a:lnSpc>
                        <a:spcBef>
                          <a:spcPts val="0"/>
                        </a:spcBef>
                        <a:spcAft>
                          <a:spcPts val="0"/>
                        </a:spcAft>
                        <a:buClr>
                          <a:schemeClr val="lt1"/>
                        </a:buClr>
                        <a:buSzPts val="3000"/>
                        <a:buFont typeface="Quantico"/>
                        <a:buNone/>
                        <a:tabLst/>
                        <a:defRPr/>
                      </a:pPr>
                      <a:r>
                        <a:rPr lang="en-US" altLang="zh-CN" sz="1100" b="0" i="0" u="none" strike="noStrike" cap="none" dirty="0" err="1">
                          <a:solidFill>
                            <a:schemeClr val="lt1"/>
                          </a:solidFill>
                          <a:latin typeface="Quantico"/>
                          <a:ea typeface="+mn-ea"/>
                          <a:cs typeface="+mn-cs"/>
                          <a:sym typeface="Arial"/>
                        </a:rPr>
                        <a:t>Semopy</a:t>
                      </a:r>
                      <a:r>
                        <a:rPr lang="zh-CN" altLang="en-US" sz="1100" b="0" i="0" u="none" strike="noStrike" cap="none" dirty="0">
                          <a:solidFill>
                            <a:schemeClr val="lt1"/>
                          </a:solidFill>
                          <a:latin typeface="Quantico"/>
                          <a:ea typeface="+mn-ea"/>
                          <a:cs typeface="+mn-cs"/>
                          <a:sym typeface="Arial"/>
                        </a:rPr>
                        <a:t>包</a:t>
                      </a:r>
                      <a:endParaRPr lang="en-US" altLang="zh-CN" sz="1100" b="0" i="0" u="none" strike="noStrike" cap="none" dirty="0">
                        <a:solidFill>
                          <a:schemeClr val="lt1"/>
                        </a:solidFill>
                        <a:latin typeface="Quantico"/>
                        <a:ea typeface="+mn-ea"/>
                        <a:cs typeface="+mn-cs"/>
                        <a:sym typeface="Arial"/>
                      </a:endParaRPr>
                    </a:p>
                  </a:txBody>
                  <a:tcPr/>
                </a:tc>
                <a:extLst>
                  <a:ext uri="{0D108BD9-81ED-4DB2-BD59-A6C34878D82A}">
                    <a16:rowId xmlns:a16="http://schemas.microsoft.com/office/drawing/2014/main" val="2390137910"/>
                  </a:ext>
                </a:extLst>
              </a:tr>
              <a:tr h="370840">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err="1">
                          <a:solidFill>
                            <a:schemeClr val="lt1"/>
                          </a:solidFill>
                          <a:latin typeface="Quantico"/>
                          <a:ea typeface="+mn-ea"/>
                          <a:cs typeface="+mn-cs"/>
                          <a:sym typeface="Arial"/>
                        </a:rPr>
                        <a:t>Matlab</a:t>
                      </a:r>
                      <a:endParaRPr lang="zh-CN" altLang="en-US" sz="2000" b="0" i="0" u="none" strike="noStrike" cap="none" dirty="0">
                        <a:solidFill>
                          <a:schemeClr val="lt1"/>
                        </a:solidFill>
                        <a:latin typeface="Quantico"/>
                        <a:ea typeface="+mn-ea"/>
                        <a:cs typeface="+mn-cs"/>
                        <a:sym typeface="Arial"/>
                      </a:endParaRPr>
                    </a:p>
                  </a:txBody>
                  <a:tcPr/>
                </a:tc>
                <a:tc>
                  <a:txBody>
                    <a:bodyPr/>
                    <a:lstStyle/>
                    <a:p>
                      <a:pPr marR="0" algn="l" rtl="0">
                        <a:lnSpc>
                          <a:spcPct val="90000"/>
                        </a:lnSpc>
                        <a:spcBef>
                          <a:spcPts val="0"/>
                        </a:spcBef>
                        <a:spcAft>
                          <a:spcPts val="0"/>
                        </a:spcAft>
                        <a:buClr>
                          <a:schemeClr val="lt1"/>
                        </a:buClr>
                        <a:buSzPts val="3000"/>
                        <a:buFont typeface="Quantico"/>
                        <a:buNone/>
                      </a:pPr>
                      <a:r>
                        <a:rPr lang="zh-CN" altLang="en-US" sz="1100" b="0" i="0" u="none" strike="noStrike" cap="none" dirty="0">
                          <a:solidFill>
                            <a:schemeClr val="lt1"/>
                          </a:solidFill>
                          <a:latin typeface="Quantico"/>
                          <a:ea typeface="+mn-ea"/>
                          <a:cs typeface="+mn-cs"/>
                          <a:sym typeface="Arial"/>
                        </a:rPr>
                        <a:t>官方工具箱，不是很懂怎么用。</a:t>
                      </a:r>
                    </a:p>
                  </a:txBody>
                  <a:tcPr/>
                </a:tc>
                <a:extLst>
                  <a:ext uri="{0D108BD9-81ED-4DB2-BD59-A6C34878D82A}">
                    <a16:rowId xmlns:a16="http://schemas.microsoft.com/office/drawing/2014/main" val="629473996"/>
                  </a:ext>
                </a:extLst>
              </a:tr>
              <a:tr h="370840">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a:solidFill>
                            <a:schemeClr val="lt1"/>
                          </a:solidFill>
                          <a:latin typeface="Quantico"/>
                          <a:ea typeface="+mn-ea"/>
                          <a:cs typeface="+mn-cs"/>
                          <a:sym typeface="Arial"/>
                        </a:rPr>
                        <a:t>AMOS</a:t>
                      </a:r>
                      <a:endParaRPr lang="zh-CN" altLang="en-US" sz="2000" b="0" i="0" u="none" strike="noStrike" cap="none" dirty="0">
                        <a:solidFill>
                          <a:schemeClr val="lt1"/>
                        </a:solidFill>
                        <a:latin typeface="Quantico"/>
                        <a:ea typeface="+mn-ea"/>
                        <a:cs typeface="+mn-cs"/>
                        <a:sym typeface="Arial"/>
                      </a:endParaRPr>
                    </a:p>
                  </a:txBody>
                  <a:tcPr/>
                </a:tc>
                <a:tc>
                  <a:txBody>
                    <a:bodyPr/>
                    <a:lstStyle/>
                    <a:p>
                      <a:pPr marR="0" algn="l" rtl="0">
                        <a:lnSpc>
                          <a:spcPct val="90000"/>
                        </a:lnSpc>
                        <a:spcBef>
                          <a:spcPts val="0"/>
                        </a:spcBef>
                        <a:spcAft>
                          <a:spcPts val="0"/>
                        </a:spcAft>
                        <a:buClr>
                          <a:schemeClr val="lt1"/>
                        </a:buClr>
                        <a:buSzPts val="3000"/>
                        <a:buFont typeface="Quantico"/>
                        <a:buNone/>
                      </a:pPr>
                      <a:r>
                        <a:rPr lang="zh-CN" altLang="en-US" sz="1100" b="0" i="0" u="none" strike="noStrike" cap="none" dirty="0">
                          <a:solidFill>
                            <a:schemeClr val="lt1"/>
                          </a:solidFill>
                          <a:latin typeface="Quantico"/>
                          <a:ea typeface="+mn-ea"/>
                          <a:cs typeface="+mn-cs"/>
                          <a:sym typeface="Arial"/>
                        </a:rPr>
                        <a:t>点点点</a:t>
                      </a:r>
                    </a:p>
                  </a:txBody>
                  <a:tcPr/>
                </a:tc>
                <a:extLst>
                  <a:ext uri="{0D108BD9-81ED-4DB2-BD59-A6C34878D82A}">
                    <a16:rowId xmlns:a16="http://schemas.microsoft.com/office/drawing/2014/main" val="2431643921"/>
                  </a:ext>
                </a:extLst>
              </a:tr>
              <a:tr h="370840">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err="1">
                          <a:solidFill>
                            <a:schemeClr val="lt1"/>
                          </a:solidFill>
                          <a:latin typeface="Quantico"/>
                          <a:ea typeface="+mn-ea"/>
                          <a:cs typeface="+mn-cs"/>
                          <a:sym typeface="Arial"/>
                        </a:rPr>
                        <a:t>Mplus</a:t>
                      </a:r>
                      <a:endParaRPr lang="zh-CN" altLang="en-US" sz="2000" b="0" i="0" u="none" strike="noStrike" cap="none" dirty="0">
                        <a:solidFill>
                          <a:schemeClr val="lt1"/>
                        </a:solidFill>
                        <a:latin typeface="Quantico"/>
                        <a:ea typeface="+mn-ea"/>
                        <a:cs typeface="+mn-cs"/>
                        <a:sym typeface="Arial"/>
                      </a:endParaRPr>
                    </a:p>
                  </a:txBody>
                  <a:tcPr/>
                </a:tc>
                <a:tc>
                  <a:txBody>
                    <a:bodyPr/>
                    <a:lstStyle/>
                    <a:p>
                      <a:pPr marR="0" algn="l" rtl="0">
                        <a:lnSpc>
                          <a:spcPct val="90000"/>
                        </a:lnSpc>
                        <a:spcBef>
                          <a:spcPts val="0"/>
                        </a:spcBef>
                        <a:spcAft>
                          <a:spcPts val="0"/>
                        </a:spcAft>
                        <a:buClr>
                          <a:schemeClr val="lt1"/>
                        </a:buClr>
                        <a:buSzPts val="3000"/>
                        <a:buFont typeface="Quantico"/>
                        <a:buNone/>
                      </a:pPr>
                      <a:r>
                        <a:rPr lang="zh-CN" altLang="en-US" sz="1100" b="0" i="0" u="none" strike="noStrike" cap="none" dirty="0">
                          <a:solidFill>
                            <a:schemeClr val="lt1"/>
                          </a:solidFill>
                          <a:latin typeface="Quantico"/>
                          <a:ea typeface="+mn-ea"/>
                          <a:cs typeface="+mn-cs"/>
                          <a:sym typeface="Arial"/>
                        </a:rPr>
                        <a:t>（不是很清楚）</a:t>
                      </a:r>
                    </a:p>
                  </a:txBody>
                  <a:tcPr/>
                </a:tc>
                <a:extLst>
                  <a:ext uri="{0D108BD9-81ED-4DB2-BD59-A6C34878D82A}">
                    <a16:rowId xmlns:a16="http://schemas.microsoft.com/office/drawing/2014/main" val="3278077839"/>
                  </a:ext>
                </a:extLst>
              </a:tr>
            </a:tbl>
          </a:graphicData>
        </a:graphic>
      </p:graphicFrame>
    </p:spTree>
    <p:extLst>
      <p:ext uri="{BB962C8B-B14F-4D97-AF65-F5344CB8AC3E}">
        <p14:creationId xmlns:p14="http://schemas.microsoft.com/office/powerpoint/2010/main" val="33187212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课后作业</a:t>
            </a:r>
            <a:endParaRPr dirty="0"/>
          </a:p>
        </p:txBody>
      </p:sp>
      <p:sp>
        <p:nvSpPr>
          <p:cNvPr id="372" name="Google Shape;372;p37"/>
          <p:cNvSpPr txBox="1">
            <a:spLocks noGrp="1"/>
          </p:cNvSpPr>
          <p:nvPr>
            <p:ph type="body" idx="1"/>
          </p:nvPr>
        </p:nvSpPr>
        <p:spPr>
          <a:xfrm>
            <a:off x="975250" y="1575121"/>
            <a:ext cx="7193400" cy="2901420"/>
          </a:xfrm>
          <a:prstGeom prst="rect">
            <a:avLst/>
          </a:prstGeom>
        </p:spPr>
        <p:txBody>
          <a:bodyPr spcFirstLastPara="1" wrap="square" lIns="0" tIns="0" rIns="0" bIns="0" anchor="t" anchorCtr="0">
            <a:noAutofit/>
          </a:bodyPr>
          <a:lstStyle/>
          <a:p>
            <a:pPr marL="0" lvl="0" indent="0">
              <a:buNone/>
            </a:pPr>
            <a:r>
              <a:rPr lang="zh-CN" altLang="en-US" sz="1200" dirty="0"/>
              <a:t>可任意使用软件（需要提交的文件类型）：</a:t>
            </a:r>
            <a:endParaRPr lang="en-US" altLang="zh-CN" sz="1200" dirty="0"/>
          </a:p>
          <a:p>
            <a:pPr marL="171450" indent="-171450"/>
            <a:r>
              <a:rPr lang="en-US" altLang="zh-CN" sz="1200" dirty="0"/>
              <a:t>IBM AMOS</a:t>
            </a:r>
            <a:r>
              <a:rPr lang="zh-CN" altLang="en-US" sz="1200" dirty="0"/>
              <a:t>（一般还需要安装</a:t>
            </a:r>
            <a:r>
              <a:rPr lang="en-US" altLang="zh-CN" sz="1200" dirty="0"/>
              <a:t>SPSS</a:t>
            </a:r>
            <a:r>
              <a:rPr lang="zh-CN" altLang="en-US" sz="1200" dirty="0"/>
              <a:t>用于管理数据）</a:t>
            </a:r>
            <a:endParaRPr lang="en-US" altLang="zh-CN" sz="1200" dirty="0"/>
          </a:p>
          <a:p>
            <a:pPr marL="171450" indent="-171450"/>
            <a:r>
              <a:rPr lang="en-US" altLang="zh-CN" sz="1200" dirty="0"/>
              <a:t>R</a:t>
            </a:r>
          </a:p>
          <a:p>
            <a:pPr marL="171450" indent="-171450"/>
            <a:r>
              <a:rPr lang="en-US" altLang="zh-CN" sz="1200" dirty="0"/>
              <a:t>Python</a:t>
            </a:r>
          </a:p>
          <a:p>
            <a:pPr marL="171450" indent="-171450"/>
            <a:r>
              <a:rPr lang="en-US" altLang="zh-CN" sz="1200" dirty="0"/>
              <a:t>JASP</a:t>
            </a:r>
          </a:p>
          <a:p>
            <a:pPr marL="171450" indent="-171450"/>
            <a:r>
              <a:rPr lang="en-US" altLang="zh-CN" sz="1200" dirty="0" err="1"/>
              <a:t>Mplus</a:t>
            </a:r>
            <a:r>
              <a:rPr lang="zh-CN" altLang="en-US" sz="1200" dirty="0"/>
              <a:t>等</a:t>
            </a:r>
            <a:endParaRPr lang="en-US" altLang="zh-CN" sz="1200" dirty="0"/>
          </a:p>
        </p:txBody>
      </p:sp>
      <p:sp>
        <p:nvSpPr>
          <p:cNvPr id="4" name="灯片编号占位符 1">
            <a:extLst>
              <a:ext uri="{FF2B5EF4-FFF2-40B4-BE49-F238E27FC236}">
                <a16:creationId xmlns:a16="http://schemas.microsoft.com/office/drawing/2014/main" id="{A79E1784-4B9F-4B6D-A60F-8D115A90185C}"/>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74</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35117457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课后作业（基于</a:t>
            </a:r>
            <a:r>
              <a:rPr lang="en-US" altLang="zh-CN" dirty="0"/>
              <a:t>python</a:t>
            </a:r>
            <a:r>
              <a:rPr lang="zh-CN" altLang="en-US" dirty="0"/>
              <a:t>）</a:t>
            </a:r>
            <a:endParaRPr dirty="0"/>
          </a:p>
        </p:txBody>
      </p:sp>
      <p:sp>
        <p:nvSpPr>
          <p:cNvPr id="372" name="Google Shape;372;p37"/>
          <p:cNvSpPr txBox="1">
            <a:spLocks noGrp="1"/>
          </p:cNvSpPr>
          <p:nvPr>
            <p:ph type="body" idx="1"/>
          </p:nvPr>
        </p:nvSpPr>
        <p:spPr>
          <a:xfrm>
            <a:off x="975250" y="1575121"/>
            <a:ext cx="7193400" cy="1884516"/>
          </a:xfrm>
          <a:prstGeom prst="rect">
            <a:avLst/>
          </a:prstGeom>
        </p:spPr>
        <p:txBody>
          <a:bodyPr spcFirstLastPara="1" wrap="square" lIns="0" tIns="0" rIns="0" bIns="0" anchor="t" anchorCtr="0">
            <a:noAutofit/>
          </a:bodyPr>
          <a:lstStyle/>
          <a:p>
            <a:pPr marL="457200" lvl="0" indent="-342900" algn="l" rtl="0">
              <a:lnSpc>
                <a:spcPct val="115000"/>
              </a:lnSpc>
              <a:spcBef>
                <a:spcPts val="600"/>
              </a:spcBef>
              <a:spcAft>
                <a:spcPts val="0"/>
              </a:spcAft>
              <a:buSzPts val="1800"/>
              <a:buChar char="▫"/>
            </a:pPr>
            <a:r>
              <a:rPr lang="en-US" sz="1800" dirty="0"/>
              <a:t>1. </a:t>
            </a:r>
            <a:r>
              <a:rPr lang="zh-CN" altLang="en-US" sz="1800" dirty="0"/>
              <a:t>对上节课做的</a:t>
            </a:r>
            <a:r>
              <a:rPr lang="en-US" altLang="zh-CN" sz="1800" dirty="0"/>
              <a:t>EFA</a:t>
            </a:r>
            <a:r>
              <a:rPr lang="zh-CN" altLang="en-US" sz="1800" dirty="0"/>
              <a:t>的结果进行</a:t>
            </a:r>
            <a:r>
              <a:rPr lang="en-US" altLang="zh-CN" sz="1800" dirty="0"/>
              <a:t>CFA</a:t>
            </a:r>
            <a:r>
              <a:rPr lang="zh-CN" altLang="en-US" sz="1800" dirty="0"/>
              <a:t>验证，并报告指标（正常情况下要分半，这里不用了）</a:t>
            </a:r>
            <a:endParaRPr lang="en-US" altLang="zh-CN" sz="1800" dirty="0"/>
          </a:p>
          <a:p>
            <a:pPr lvl="1" indent="-342900">
              <a:lnSpc>
                <a:spcPct val="115000"/>
              </a:lnSpc>
              <a:spcBef>
                <a:spcPts val="600"/>
              </a:spcBef>
              <a:buSzPts val="1800"/>
            </a:pPr>
            <a:r>
              <a:rPr lang="zh-CN" altLang="en-US" sz="1100" dirty="0"/>
              <a:t>记住，要用报告的形式呈现，体现数据分析思路</a:t>
            </a:r>
            <a:endParaRPr lang="en-US" altLang="zh-CN" sz="1100" dirty="0"/>
          </a:p>
          <a:p>
            <a:pPr lvl="1" indent="-342900">
              <a:lnSpc>
                <a:spcPct val="115000"/>
              </a:lnSpc>
              <a:spcBef>
                <a:spcPts val="600"/>
              </a:spcBef>
              <a:buSzPts val="1800"/>
            </a:pPr>
            <a:r>
              <a:rPr lang="zh-CN" altLang="en-US" sz="1100" dirty="0"/>
              <a:t>因为在</a:t>
            </a:r>
            <a:r>
              <a:rPr lang="en-US" altLang="zh-CN" sz="1100" dirty="0"/>
              <a:t>python</a:t>
            </a:r>
            <a:r>
              <a:rPr lang="zh-CN" altLang="en-US" sz="1100" dirty="0"/>
              <a:t>中执行</a:t>
            </a:r>
            <a:r>
              <a:rPr lang="en-US" altLang="zh-CN" sz="1100" dirty="0"/>
              <a:t>SEM</a:t>
            </a:r>
            <a:r>
              <a:rPr lang="zh-CN" altLang="en-US" sz="1100" dirty="0"/>
              <a:t>比较难，可以一步一步来，先从研究包的接口（</a:t>
            </a:r>
            <a:r>
              <a:rPr lang="en-US" altLang="zh-CN" sz="1100" dirty="0" err="1"/>
              <a:t>api</a:t>
            </a:r>
            <a:r>
              <a:rPr lang="zh-CN" altLang="en-US" sz="1100" dirty="0"/>
              <a:t>）开始</a:t>
            </a:r>
            <a:endParaRPr lang="en-US" altLang="zh-CN" sz="1100" dirty="0"/>
          </a:p>
          <a:p>
            <a:pPr lvl="2" indent="-342900">
              <a:lnSpc>
                <a:spcPct val="115000"/>
              </a:lnSpc>
              <a:spcBef>
                <a:spcPts val="600"/>
              </a:spcBef>
              <a:buSzPts val="1800"/>
            </a:pPr>
            <a:r>
              <a:rPr lang="en-US" altLang="zh-CN" sz="1100" dirty="0">
                <a:hlinkClick r:id="rId3"/>
              </a:rPr>
              <a:t>https://factor-analyzer.readthedocs.io/en/latest/index.html</a:t>
            </a:r>
            <a:endParaRPr lang="en-US" altLang="zh-CN" sz="1100" dirty="0"/>
          </a:p>
          <a:p>
            <a:pPr lvl="2" indent="-342900">
              <a:lnSpc>
                <a:spcPct val="115000"/>
              </a:lnSpc>
              <a:spcBef>
                <a:spcPts val="600"/>
              </a:spcBef>
              <a:buSzPts val="1800"/>
            </a:pPr>
            <a:r>
              <a:rPr lang="en-US" altLang="zh-CN" sz="1100" dirty="0"/>
              <a:t>https://semopy.com/</a:t>
            </a:r>
          </a:p>
        </p:txBody>
      </p:sp>
      <p:sp>
        <p:nvSpPr>
          <p:cNvPr id="6" name="灯片编号占位符 1">
            <a:extLst>
              <a:ext uri="{FF2B5EF4-FFF2-40B4-BE49-F238E27FC236}">
                <a16:creationId xmlns:a16="http://schemas.microsoft.com/office/drawing/2014/main" id="{F4BDD3EC-A4A2-4405-9C76-181B6F805159}"/>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75</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33547536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ctrTitle" idx="4294967295"/>
          </p:nvPr>
        </p:nvSpPr>
        <p:spPr>
          <a:xfrm>
            <a:off x="3265400" y="1613150"/>
            <a:ext cx="4852800" cy="1200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dirty="0">
                <a:solidFill>
                  <a:schemeClr val="accent4"/>
                </a:solidFill>
              </a:rPr>
              <a:t>Thanks!</a:t>
            </a:r>
            <a:endParaRPr sz="9600" dirty="0">
              <a:solidFill>
                <a:schemeClr val="accent4"/>
              </a:solidFill>
            </a:endParaRPr>
          </a:p>
        </p:txBody>
      </p:sp>
      <p:sp>
        <p:nvSpPr>
          <p:cNvPr id="329" name="Google Shape;329;p35"/>
          <p:cNvSpPr txBox="1">
            <a:spLocks noGrp="1"/>
          </p:cNvSpPr>
          <p:nvPr>
            <p:ph type="subTitle" idx="4294967295"/>
          </p:nvPr>
        </p:nvSpPr>
        <p:spPr>
          <a:xfrm>
            <a:off x="3265400" y="2767748"/>
            <a:ext cx="4852800" cy="762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zh-CN" altLang="en-US" sz="1800" b="1" dirty="0">
                <a:solidFill>
                  <a:schemeClr val="dk1"/>
                </a:solidFill>
                <a:latin typeface="Titillium Web"/>
                <a:ea typeface="Titillium Web"/>
                <a:cs typeface="Titillium Web"/>
                <a:sym typeface="Titillium Web"/>
              </a:rPr>
              <a:t>有问题请随时邮件：</a:t>
            </a:r>
            <a:endParaRPr lang="en-US" sz="1800" b="1" dirty="0">
              <a:solidFill>
                <a:schemeClr val="dk1"/>
              </a:solidFill>
              <a:latin typeface="Titillium Web"/>
              <a:ea typeface="Titillium Web"/>
              <a:cs typeface="Titillium Web"/>
              <a:sym typeface="Titillium Web"/>
            </a:endParaRPr>
          </a:p>
          <a:p>
            <a:pPr marL="0" indent="0">
              <a:buNone/>
            </a:pPr>
            <a:r>
              <a:rPr lang="en-US" altLang="zh-CN" sz="1800" dirty="0">
                <a:solidFill>
                  <a:schemeClr val="dk1"/>
                </a:solidFill>
              </a:rPr>
              <a:t>xi.chen.xmfls@hotmail.com</a:t>
            </a:r>
            <a:endParaRPr lang="en-US" sz="1800" dirty="0">
              <a:solidFill>
                <a:schemeClr val="dk1"/>
              </a:solidFill>
            </a:endParaRPr>
          </a:p>
        </p:txBody>
      </p:sp>
      <p:cxnSp>
        <p:nvCxnSpPr>
          <p:cNvPr id="330" name="Google Shape;330;p35"/>
          <p:cNvCxnSpPr/>
          <p:nvPr/>
        </p:nvCxnSpPr>
        <p:spPr>
          <a:xfrm>
            <a:off x="0" y="2571750"/>
            <a:ext cx="1144800" cy="0"/>
          </a:xfrm>
          <a:prstGeom prst="straightConnector1">
            <a:avLst/>
          </a:prstGeom>
          <a:noFill/>
          <a:ln w="9525" cap="flat" cmpd="sng">
            <a:solidFill>
              <a:schemeClr val="accent4"/>
            </a:solidFill>
            <a:prstDash val="solid"/>
            <a:round/>
            <a:headEnd type="none" w="med" len="med"/>
            <a:tailEnd type="none" w="med" len="med"/>
          </a:ln>
        </p:spPr>
      </p:cxnSp>
      <p:sp>
        <p:nvSpPr>
          <p:cNvPr id="331" name="Google Shape;331;p35"/>
          <p:cNvSpPr/>
          <p:nvPr/>
        </p:nvSpPr>
        <p:spPr>
          <a:xfrm>
            <a:off x="1152300" y="1649850"/>
            <a:ext cx="1843800" cy="18438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35"/>
          <p:cNvGrpSpPr/>
          <p:nvPr/>
        </p:nvGrpSpPr>
        <p:grpSpPr>
          <a:xfrm>
            <a:off x="1491429" y="2052012"/>
            <a:ext cx="1165552" cy="1039477"/>
            <a:chOff x="3927500" y="301425"/>
            <a:chExt cx="461550" cy="411625"/>
          </a:xfrm>
        </p:grpSpPr>
        <p:sp>
          <p:nvSpPr>
            <p:cNvPr id="333" name="Google Shape;333;p35"/>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08152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回归中的构成问题</a:t>
            </a:r>
            <a:endParaRPr dirty="0"/>
          </a:p>
        </p:txBody>
      </p:sp>
      <p:sp>
        <p:nvSpPr>
          <p:cNvPr id="372" name="Google Shape;372;p37"/>
          <p:cNvSpPr txBox="1">
            <a:spLocks noGrp="1"/>
          </p:cNvSpPr>
          <p:nvPr>
            <p:ph type="body" idx="1"/>
          </p:nvPr>
        </p:nvSpPr>
        <p:spPr>
          <a:xfrm>
            <a:off x="975250" y="1575121"/>
            <a:ext cx="7193400" cy="2901420"/>
          </a:xfrm>
          <a:prstGeom prst="rect">
            <a:avLst/>
          </a:prstGeom>
        </p:spPr>
        <p:txBody>
          <a:bodyPr spcFirstLastPara="1" wrap="square" lIns="0" tIns="0" rIns="0" bIns="0" anchor="t" anchorCtr="0">
            <a:noAutofit/>
          </a:bodyPr>
          <a:lstStyle/>
          <a:p>
            <a:pPr marL="171450" indent="-171450"/>
            <a:r>
              <a:rPr lang="zh-CN" altLang="en-US" sz="1200" dirty="0"/>
              <a:t>有</a:t>
            </a:r>
            <a:r>
              <a:rPr lang="en-US" altLang="zh-CN" sz="1200" dirty="0"/>
              <a:t>y</a:t>
            </a:r>
            <a:r>
              <a:rPr lang="zh-CN" altLang="en-US" sz="1200" dirty="0"/>
              <a:t>（很重要）</a:t>
            </a:r>
            <a:endParaRPr lang="en-US" altLang="zh-CN" sz="1200" dirty="0"/>
          </a:p>
          <a:p>
            <a:pPr marL="171450" indent="-171450"/>
            <a:r>
              <a:rPr lang="zh-CN" altLang="en-US" sz="1200" dirty="0"/>
              <a:t>有</a:t>
            </a:r>
            <a:r>
              <a:rPr lang="en-US" altLang="zh-CN" sz="1200" dirty="0"/>
              <a:t>x</a:t>
            </a:r>
            <a:r>
              <a:rPr lang="zh-CN" altLang="en-US" sz="1200" dirty="0"/>
              <a:t>（至少两个）</a:t>
            </a:r>
            <a:endParaRPr lang="en-US" altLang="zh-CN" sz="1200" dirty="0"/>
          </a:p>
          <a:p>
            <a:pPr marL="171450" indent="-171450"/>
            <a:endParaRPr lang="en-US" altLang="zh-CN" sz="1200" dirty="0"/>
          </a:p>
          <a:p>
            <a:pPr marL="171450" indent="-171450"/>
            <a:r>
              <a:rPr lang="en-US" altLang="zh-CN" sz="1200" dirty="0"/>
              <a:t>y</a:t>
            </a:r>
            <a:r>
              <a:rPr lang="zh-CN" altLang="en-US" sz="1200" dirty="0"/>
              <a:t>和</a:t>
            </a:r>
            <a:r>
              <a:rPr lang="en-US" altLang="zh-CN" sz="1200" dirty="0"/>
              <a:t>x</a:t>
            </a:r>
            <a:r>
              <a:rPr lang="zh-CN" altLang="en-US" sz="1200" dirty="0"/>
              <a:t>是什么关系？</a:t>
            </a:r>
            <a:endParaRPr lang="en-US" altLang="zh-CN" sz="1200" dirty="0"/>
          </a:p>
        </p:txBody>
      </p:sp>
      <p:sp>
        <p:nvSpPr>
          <p:cNvPr id="4" name="灯片编号占位符 1">
            <a:extLst>
              <a:ext uri="{FF2B5EF4-FFF2-40B4-BE49-F238E27FC236}">
                <a16:creationId xmlns:a16="http://schemas.microsoft.com/office/drawing/2014/main" id="{A79E1784-4B9F-4B6D-A60F-8D115A90185C}"/>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8</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2313297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3CB49-E64E-4AA0-BF88-3BAC51CB9463}"/>
              </a:ext>
            </a:extLst>
          </p:cNvPr>
          <p:cNvSpPr>
            <a:spLocks noGrp="1"/>
          </p:cNvSpPr>
          <p:nvPr>
            <p:ph type="title"/>
          </p:nvPr>
        </p:nvSpPr>
        <p:spPr/>
        <p:txBody>
          <a:bodyPr/>
          <a:lstStyle/>
          <a:p>
            <a:r>
              <a:rPr lang="zh-CN" altLang="en-US" dirty="0"/>
              <a:t>多元线性回归</a:t>
            </a:r>
            <a:r>
              <a:rPr lang="zh-CN" altLang="en-US" sz="1400" dirty="0"/>
              <a:t>（一般最小二乘</a:t>
            </a:r>
            <a:r>
              <a:rPr lang="en-US" altLang="zh-CN" sz="1400" dirty="0"/>
              <a:t>/OLS</a:t>
            </a:r>
            <a:r>
              <a:rPr lang="zh-CN" altLang="en-US" sz="1400" dirty="0"/>
              <a:t>）</a:t>
            </a:r>
            <a:r>
              <a:rPr lang="zh-CN" altLang="en-US" dirty="0"/>
              <a:t>的基本公式</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390D5AA8-6CE3-4325-8BE5-36163D2BBC78}"/>
                  </a:ext>
                </a:extLst>
              </p:cNvPr>
              <p:cNvSpPr>
                <a:spLocks noGrp="1"/>
              </p:cNvSpPr>
              <p:nvPr>
                <p:ph type="body"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0</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𝑏</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𝑏</m:t>
                        </m:r>
                      </m:e>
                      <m:sub>
                        <m:r>
                          <a:rPr lang="en-US" altLang="zh-CN" b="0" i="1" smtClean="0">
                            <a:latin typeface="Cambria Math" panose="02040503050406030204" pitchFamily="18" charset="0"/>
                          </a:rPr>
                          <m:t>3</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μ</m:t>
                        </m:r>
                      </m:e>
                      <m:sub>
                        <m:r>
                          <a:rPr lang="en-US" altLang="zh-CN" b="0" i="1" smtClean="0">
                            <a:latin typeface="Cambria Math" panose="02040503050406030204" pitchFamily="18" charset="0"/>
                          </a:rPr>
                          <m:t>𝑖</m:t>
                        </m:r>
                      </m:sub>
                    </m:sSub>
                  </m:oMath>
                </a14:m>
                <a:endParaRPr lang="en-US" altLang="zh-CN" dirty="0"/>
              </a:p>
              <a:p>
                <a:r>
                  <a:rPr lang="zh-CN" altLang="en-US" sz="1100" dirty="0"/>
                  <a:t>（不是标准公式，不要在意符号细节）</a:t>
                </a:r>
                <a:endParaRPr lang="en-US" altLang="zh-CN" sz="1100" dirty="0"/>
              </a:p>
              <a:p>
                <a:r>
                  <a:rPr lang="zh-CN" altLang="en-US" dirty="0"/>
                  <a:t>除误差外，</a:t>
                </a:r>
                <a:r>
                  <a:rPr lang="en-US" altLang="zh-CN" dirty="0"/>
                  <a:t>y</a:t>
                </a:r>
                <a:r>
                  <a:rPr lang="zh-CN" altLang="en-US" dirty="0"/>
                  <a:t>可以认为由</a:t>
                </a:r>
                <a:r>
                  <a:rPr lang="en-US" altLang="zh-CN" dirty="0"/>
                  <a:t>x</a:t>
                </a:r>
                <a:r>
                  <a:rPr lang="zh-CN" altLang="en-US" dirty="0"/>
                  <a:t>构成</a:t>
                </a:r>
              </a:p>
            </p:txBody>
          </p:sp>
        </mc:Choice>
        <mc:Fallback xmlns="">
          <p:sp>
            <p:nvSpPr>
              <p:cNvPr id="3" name="文本占位符 2">
                <a:extLst>
                  <a:ext uri="{FF2B5EF4-FFF2-40B4-BE49-F238E27FC236}">
                    <a16:creationId xmlns:a16="http://schemas.microsoft.com/office/drawing/2014/main" id="{390D5AA8-6CE3-4325-8BE5-36163D2BBC78}"/>
                  </a:ext>
                </a:extLst>
              </p:cNvPr>
              <p:cNvSpPr>
                <a:spLocks noGrp="1" noRot="1" noChangeAspect="1" noMove="1" noResize="1" noEditPoints="1" noAdjustHandles="1" noChangeArrowheads="1" noChangeShapeType="1" noTextEdit="1"/>
              </p:cNvSpPr>
              <p:nvPr>
                <p:ph type="body" idx="1"/>
              </p:nvPr>
            </p:nvSpPr>
            <p:spPr>
              <a:blipFill>
                <a:blip r:embed="rId2"/>
                <a:stretch>
                  <a:fillRect l="-1780" t="-292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19295C1-33D9-46E7-A4E4-0D02B1F739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2303153806"/>
      </p:ext>
    </p:extLst>
  </p:cSld>
  <p:clrMapOvr>
    <a:masterClrMapping/>
  </p:clrMapOvr>
</p:sld>
</file>

<file path=ppt/theme/theme1.xml><?xml version="1.0" encoding="utf-8"?>
<a:theme xmlns:a="http://schemas.openxmlformats.org/drawingml/2006/main" name="Juno template">
  <a:themeElements>
    <a:clrScheme name="Custom 347">
      <a:dk1>
        <a:srgbClr val="08303F"/>
      </a:dk1>
      <a:lt1>
        <a:srgbClr val="FFFFFF"/>
      </a:lt1>
      <a:dk2>
        <a:srgbClr val="738188"/>
      </a:dk2>
      <a:lt2>
        <a:srgbClr val="D6FFCF"/>
      </a:lt2>
      <a:accent1>
        <a:srgbClr val="08303F"/>
      </a:accent1>
      <a:accent2>
        <a:srgbClr val="145C6B"/>
      </a:accent2>
      <a:accent3>
        <a:srgbClr val="17727E"/>
      </a:accent3>
      <a:accent4>
        <a:srgbClr val="198D8C"/>
      </a:accent4>
      <a:accent5>
        <a:srgbClr val="60B4AC"/>
      </a:accent5>
      <a:accent6>
        <a:srgbClr val="A1D3B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5267</TotalTime>
  <Words>6103</Words>
  <Application>Microsoft Office PowerPoint</Application>
  <PresentationFormat>全屏显示(16:9)</PresentationFormat>
  <Paragraphs>541</Paragraphs>
  <Slides>76</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76</vt:i4>
      </vt:variant>
    </vt:vector>
  </HeadingPairs>
  <TitlesOfParts>
    <vt:vector size="85" baseType="lpstr">
      <vt:lpstr>Arial</vt:lpstr>
      <vt:lpstr>Cambria Math</vt:lpstr>
      <vt:lpstr>Open Sans</vt:lpstr>
      <vt:lpstr>Titillium Web Light</vt:lpstr>
      <vt:lpstr>宋体</vt:lpstr>
      <vt:lpstr>Quantico</vt:lpstr>
      <vt:lpstr>Calibri</vt:lpstr>
      <vt:lpstr>Titillium Web</vt:lpstr>
      <vt:lpstr>Juno template</vt:lpstr>
      <vt:lpstr>(连续变量的)构成问题（其二） Construction(in continuous variables)</vt:lpstr>
      <vt:lpstr>Menu[a]</vt:lpstr>
      <vt:lpstr>叠甲</vt:lpstr>
      <vt:lpstr>一个经典案例（在连续或近似连续场景下）   你想要研究心理概念“焦虑”是由什么组成/构成的</vt:lpstr>
      <vt:lpstr>1. 构成问题：回归</vt:lpstr>
      <vt:lpstr>PowerPoint 演示文稿</vt:lpstr>
      <vt:lpstr>PowerPoint 演示文稿</vt:lpstr>
      <vt:lpstr>回归中的构成问题</vt:lpstr>
      <vt:lpstr>多元线性回归（一般最小二乘/OLS）的基本公式</vt:lpstr>
      <vt:lpstr>建模思想</vt:lpstr>
      <vt:lpstr>例如：OLS回归</vt:lpstr>
      <vt:lpstr>一个经典案例（在连续或近似连续场景下）   你想要研究心理概念“焦虑”是由什么组成/构成的</vt:lpstr>
      <vt:lpstr>一个经典案例（在连续或近似连续场景下）   你想要研究心理概念“焦虑”是由什么组成/构成的</vt:lpstr>
      <vt:lpstr>如果y未知呢？</vt:lpstr>
      <vt:lpstr>一个经典案例（在连续或近似连续场景下）   你想要研究心理概念“焦虑”是由什么组成/构成的</vt:lpstr>
      <vt:lpstr>PowerPoint 演示文稿</vt:lpstr>
      <vt:lpstr>Our process is easy</vt:lpstr>
      <vt:lpstr>R2 (R-squared)</vt:lpstr>
      <vt:lpstr>R2 (R-squared)</vt:lpstr>
      <vt:lpstr>R2 (R-squared)</vt:lpstr>
      <vt:lpstr>PowerPoint 演示文稿</vt:lpstr>
      <vt:lpstr>adjusted R2 (adjusted R-squared)</vt:lpstr>
      <vt:lpstr>2. （验证性）因子分析</vt:lpstr>
      <vt:lpstr>2.1 结构方程模型简介</vt:lpstr>
      <vt:lpstr>结构方程模型（Structural Equation Model, SEM）</vt:lpstr>
      <vt:lpstr>什么是潜变量理论？（抄自EN Wiki，机翻）</vt:lpstr>
      <vt:lpstr>如何做潜变量模型？</vt:lpstr>
      <vt:lpstr>如何做潜变量模型？</vt:lpstr>
      <vt:lpstr>单维心理概念（潜变量）</vt:lpstr>
      <vt:lpstr>高维心理概念（潜变量）</vt:lpstr>
      <vt:lpstr>高维心理概念（潜变量）  （不能被接受的错误示范）</vt:lpstr>
      <vt:lpstr>高维心理概念的初阶表达形式 （一些可以被接受的错误示范，但个人意见）</vt:lpstr>
      <vt:lpstr>复杂情景的心理概念（潜变量）</vt:lpstr>
      <vt:lpstr>其他的潜变量模型应用</vt:lpstr>
      <vt:lpstr>SEM的分类</vt:lpstr>
      <vt:lpstr>2.2 形成模型与反映模型</vt:lpstr>
      <vt:lpstr>形成模型与反映模型（与因果有关）</vt:lpstr>
      <vt:lpstr>PowerPoint 演示文稿</vt:lpstr>
      <vt:lpstr>形成模型与反映模型（与因果有关）</vt:lpstr>
      <vt:lpstr>反映模型</vt:lpstr>
      <vt:lpstr>形成模型</vt:lpstr>
      <vt:lpstr>误用？</vt:lpstr>
      <vt:lpstr>为什么箭头是反的？</vt:lpstr>
      <vt:lpstr>如何区别形成模型与反映模型？</vt:lpstr>
      <vt:lpstr>如何区别形成模型与反映模型？ （笔记，后面自己看）</vt:lpstr>
      <vt:lpstr>2.3 验证性因子分析/因素分析</vt:lpstr>
      <vt:lpstr>验证性因素分析（Confirmatory factor analysis, CFA）</vt:lpstr>
      <vt:lpstr>验证性因素分析（Confirmatory factor analysis, CFA）</vt:lpstr>
      <vt:lpstr>怎么做？</vt:lpstr>
      <vt:lpstr>一阶验证性因素分析（潜变量）</vt:lpstr>
      <vt:lpstr>高阶验证性因素分析（潜变量）</vt:lpstr>
      <vt:lpstr>在CB-SEM中，因果是如何建立的？</vt:lpstr>
      <vt:lpstr>二阶验证性因素分析（潜变量）  （不能被接受的错误示范）</vt:lpstr>
      <vt:lpstr>饱和模型问题（与自由度有关）</vt:lpstr>
      <vt:lpstr>二阶验证性因素分析的初阶表达形式 （一些可以被接受的错误示范，但个人意见）</vt:lpstr>
      <vt:lpstr>二阶验证性因素分析的不同情况</vt:lpstr>
      <vt:lpstr>因子分析的二步骤（2-steps）</vt:lpstr>
      <vt:lpstr>因子分析的二步骤</vt:lpstr>
      <vt:lpstr>一个经典案例（在连续或近似连续场景下）   你想要研究心理概念“焦虑”是由什么组成/构成的</vt:lpstr>
      <vt:lpstr>验证性因素分析的一个案例</vt:lpstr>
      <vt:lpstr>所以，你要做的是……</vt:lpstr>
      <vt:lpstr>CB-SEM的初级指标（1）（均是经验标准，目前还没人批评）</vt:lpstr>
      <vt:lpstr>CB-SEM的初级指标（2）（均是经验标准，目前还没人批评）</vt:lpstr>
      <vt:lpstr>CB-SEM的高级指标（部分源自多质多法模型）</vt:lpstr>
      <vt:lpstr>一个典型的反映性单维CFA图</vt:lpstr>
      <vt:lpstr>一个典型的反映性单维CFA图</vt:lpstr>
      <vt:lpstr>自由度问题</vt:lpstr>
      <vt:lpstr>自由度问题（在一些软件中）</vt:lpstr>
      <vt:lpstr>自由度问题：一般操作（在一些软件中）</vt:lpstr>
      <vt:lpstr>一个典型的形成性单维CFA公式</vt:lpstr>
      <vt:lpstr>所以，你要做的是……</vt:lpstr>
      <vt:lpstr>一个经典案例（在连续或近似连续场景下）   你想要研究心理概念“焦虑”是由什么组成/构成的</vt:lpstr>
      <vt:lpstr>一些函数（python包是随手谷歌的，不确定能用）</vt:lpstr>
      <vt:lpstr>课后作业</vt:lpstr>
      <vt:lpstr>课后作业（基于python）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构成问题（其一） Construction</dc:title>
  <dc:creator>Xi CHEN</dc:creator>
  <cp:lastModifiedBy>CHEN Xi</cp:lastModifiedBy>
  <cp:revision>117</cp:revision>
  <dcterms:modified xsi:type="dcterms:W3CDTF">2023-04-19T14:23:53Z</dcterms:modified>
</cp:coreProperties>
</file>